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Sugo Display" charset="1" panose="02000506020000020004"/>
      <p:regular r:id="rId17"/>
    </p:embeddedFont>
    <p:embeddedFont>
      <p:font typeface="TT Fors" charset="1" panose="020B0003030001020000"/>
      <p:regular r:id="rId18"/>
    </p:embeddedFont>
    <p:embeddedFont>
      <p:font typeface="TT Fors Bold" charset="1" panose="020B0003030001020000"/>
      <p:regular r:id="rId19"/>
    </p:embeddedFont>
    <p:embeddedFont>
      <p:font typeface="Sugo Display Italics" charset="1" panose="02000506020000020004"/>
      <p:regular r:id="rId20"/>
    </p:embeddedFont>
    <p:embeddedFont>
      <p:font typeface="Brittany" charset="1" panose="00000000000000000000"/>
      <p:regular r:id="rId21"/>
    </p:embeddedFont>
    <p:embeddedFont>
      <p:font typeface="TT Fors Italics" charset="1" panose="020B0003030001020000"/>
      <p:regular r:id="rId22"/>
    </p:embeddedFont>
    <p:embeddedFont>
      <p:font typeface="TT Fors Bold Italics" charset="1" panose="020B0003030001020000"/>
      <p:regular r:id="rId23"/>
    </p:embeddedFont>
    <p:embeddedFont>
      <p:font typeface="Open Sauce Semi-Bold" charset="1" panose="00000700000000000000"/>
      <p:regular r:id="rId24"/>
    </p:embeddedFont>
    <p:embeddedFont>
      <p:font typeface="Open Sauce" charset="1" panose="00000500000000000000"/>
      <p:regular r:id="rId25"/>
    </p:embeddedFont>
    <p:embeddedFont>
      <p:font typeface="Montserrat Semi-Bold" charset="1" panose="00000700000000000000"/>
      <p:regular r:id="rId26"/>
    </p:embeddedFont>
    <p:embeddedFont>
      <p:font typeface="Lovelo" charset="1" panose="02000000000000000000"/>
      <p:regular r:id="rId27"/>
    </p:embeddedFont>
    <p:embeddedFont>
      <p:font typeface="Alegreya Bold" charset="1" panose="00000800000000000000"/>
      <p:regular r:id="rId28"/>
    </p:embeddedFont>
    <p:embeddedFont>
      <p:font typeface="Inter" charset="1" panose="020B0502030000000004"/>
      <p:regular r:id="rId29"/>
    </p:embeddedFont>
    <p:embeddedFont>
      <p:font typeface="Titillium Web Bold" charset="1" panose="00000800000000000000"/>
      <p:regular r:id="rId30"/>
    </p:embeddedFont>
    <p:embeddedFont>
      <p:font typeface="Titillium Web Heavy" charset="1" panose="00000A0000000000000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0.png" Type="http://schemas.openxmlformats.org/officeDocument/2006/relationships/image"/><Relationship Id="rId4" Target="../media/image41.svg" Type="http://schemas.openxmlformats.org/officeDocument/2006/relationships/image"/><Relationship Id="rId5" Target="../media/image42.png" Type="http://schemas.openxmlformats.org/officeDocument/2006/relationships/image"/><Relationship Id="rId6" Target="../media/image43.svg" Type="http://schemas.openxmlformats.org/officeDocument/2006/relationships/image"/><Relationship Id="rId7" Target="../media/image44.png" Type="http://schemas.openxmlformats.org/officeDocument/2006/relationships/image"/><Relationship Id="rId8" Target="../media/image45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6.png" Type="http://schemas.openxmlformats.org/officeDocument/2006/relationships/image"/><Relationship Id="rId4" Target="../media/image4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12.png" Type="http://schemas.openxmlformats.org/officeDocument/2006/relationships/image"/><Relationship Id="rId6" Target="../media/image2.png" Type="http://schemas.openxmlformats.org/officeDocument/2006/relationships/image"/><Relationship Id="rId7" Target="../media/image3.svg" Type="http://schemas.openxmlformats.org/officeDocument/2006/relationships/image"/><Relationship Id="rId8" Target="../media/image1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1.svg" Type="http://schemas.openxmlformats.org/officeDocument/2006/relationships/image"/><Relationship Id="rId11" Target="../media/image2.png" Type="http://schemas.openxmlformats.org/officeDocument/2006/relationships/image"/><Relationship Id="rId12" Target="../media/image3.svg" Type="http://schemas.openxmlformats.org/officeDocument/2006/relationships/image"/><Relationship Id="rId13" Target="../media/image22.png" Type="http://schemas.openxmlformats.org/officeDocument/2006/relationships/image"/><Relationship Id="rId14" Target="../media/image23.png" Type="http://schemas.openxmlformats.org/officeDocument/2006/relationships/image"/><Relationship Id="rId2" Target="../media/image1.jpe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18.png" Type="http://schemas.openxmlformats.org/officeDocument/2006/relationships/image"/><Relationship Id="rId8" Target="../media/image19.svg" Type="http://schemas.openxmlformats.org/officeDocument/2006/relationships/image"/><Relationship Id="rId9" Target="../media/image2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4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25.png" Type="http://schemas.openxmlformats.org/officeDocument/2006/relationships/image"/><Relationship Id="rId7" Target="../media/image26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8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25.png" Type="http://schemas.openxmlformats.org/officeDocument/2006/relationships/image"/><Relationship Id="rId8" Target="../media/image26.svg" Type="http://schemas.openxmlformats.org/officeDocument/2006/relationships/image"/><Relationship Id="rId9" Target="../media/image2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6.png" Type="http://schemas.openxmlformats.org/officeDocument/2006/relationships/image"/><Relationship Id="rId11" Target="../media/image37.svg" Type="http://schemas.openxmlformats.org/officeDocument/2006/relationships/image"/><Relationship Id="rId12" Target="../media/image38.png" Type="http://schemas.openxmlformats.org/officeDocument/2006/relationships/image"/><Relationship Id="rId13" Target="../media/image39.svg" Type="http://schemas.openxmlformats.org/officeDocument/2006/relationships/image"/><Relationship Id="rId2" Target="../media/image1.jpeg" Type="http://schemas.openxmlformats.org/officeDocument/2006/relationships/image"/><Relationship Id="rId3" Target="../media/image29.png" Type="http://schemas.openxmlformats.org/officeDocument/2006/relationships/image"/><Relationship Id="rId4" Target="../media/image30.svg" Type="http://schemas.openxmlformats.org/officeDocument/2006/relationships/image"/><Relationship Id="rId5" Target="../media/image31.png" Type="http://schemas.openxmlformats.org/officeDocument/2006/relationships/image"/><Relationship Id="rId6" Target="../media/image32.svg" Type="http://schemas.openxmlformats.org/officeDocument/2006/relationships/image"/><Relationship Id="rId7" Target="../media/image33.png" Type="http://schemas.openxmlformats.org/officeDocument/2006/relationships/image"/><Relationship Id="rId8" Target="../media/image34.svg" Type="http://schemas.openxmlformats.org/officeDocument/2006/relationships/image"/><Relationship Id="rId9" Target="../media/image3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291" r="0" b="-8329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206779" y="3868060"/>
            <a:ext cx="11429164" cy="2826120"/>
          </a:xfrm>
          <a:custGeom>
            <a:avLst/>
            <a:gdLst/>
            <a:ahLst/>
            <a:cxnLst/>
            <a:rect r="r" b="b" t="t" l="l"/>
            <a:pathLst>
              <a:path h="2826120" w="11429164">
                <a:moveTo>
                  <a:pt x="0" y="0"/>
                </a:moveTo>
                <a:lnTo>
                  <a:pt x="11429164" y="0"/>
                </a:lnTo>
                <a:lnTo>
                  <a:pt x="11429164" y="2826121"/>
                </a:lnTo>
                <a:lnTo>
                  <a:pt x="0" y="282612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795137" y="3306080"/>
            <a:ext cx="10252447" cy="3255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105"/>
              </a:lnSpc>
            </a:pPr>
            <a:r>
              <a:rPr lang="en-US" sz="18646">
                <a:solidFill>
                  <a:srgbClr val="000000"/>
                </a:solidFill>
                <a:latin typeface="Sugo Display"/>
                <a:ea typeface="Sugo Display"/>
                <a:cs typeface="Sugo Display"/>
                <a:sym typeface="Sugo Display"/>
              </a:rPr>
              <a:t>HELP:DAY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-5400000">
            <a:off x="13629426" y="-2134485"/>
            <a:ext cx="4748864" cy="4774909"/>
          </a:xfrm>
          <a:custGeom>
            <a:avLst/>
            <a:gdLst/>
            <a:ahLst/>
            <a:cxnLst/>
            <a:rect r="r" b="b" t="t" l="l"/>
            <a:pathLst>
              <a:path h="4774909" w="4748864">
                <a:moveTo>
                  <a:pt x="0" y="0"/>
                </a:moveTo>
                <a:lnTo>
                  <a:pt x="4748865" y="0"/>
                </a:lnTo>
                <a:lnTo>
                  <a:pt x="4748865" y="4774909"/>
                </a:lnTo>
                <a:lnTo>
                  <a:pt x="0" y="477490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598916" y="7755854"/>
            <a:ext cx="4092356" cy="4114800"/>
          </a:xfrm>
          <a:custGeom>
            <a:avLst/>
            <a:gdLst/>
            <a:ahLst/>
            <a:cxnLst/>
            <a:rect r="r" b="b" t="t" l="l"/>
            <a:pathLst>
              <a:path h="4114800" w="4092356">
                <a:moveTo>
                  <a:pt x="0" y="0"/>
                </a:moveTo>
                <a:lnTo>
                  <a:pt x="4092356" y="0"/>
                </a:lnTo>
                <a:lnTo>
                  <a:pt x="40923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367319" y="6561820"/>
            <a:ext cx="7315200" cy="447798"/>
          </a:xfrm>
          <a:custGeom>
            <a:avLst/>
            <a:gdLst/>
            <a:ahLst/>
            <a:cxnLst/>
            <a:rect r="r" b="b" t="t" l="l"/>
            <a:pathLst>
              <a:path h="447798" w="7315200">
                <a:moveTo>
                  <a:pt x="0" y="0"/>
                </a:moveTo>
                <a:lnTo>
                  <a:pt x="7315200" y="0"/>
                </a:lnTo>
                <a:lnTo>
                  <a:pt x="7315200" y="447798"/>
                </a:lnTo>
                <a:lnTo>
                  <a:pt x="0" y="44779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044904" y="5457338"/>
            <a:ext cx="2958955" cy="2186855"/>
          </a:xfrm>
          <a:custGeom>
            <a:avLst/>
            <a:gdLst/>
            <a:ahLst/>
            <a:cxnLst/>
            <a:rect r="r" b="b" t="t" l="l"/>
            <a:pathLst>
              <a:path h="2186855" w="2958955">
                <a:moveTo>
                  <a:pt x="0" y="0"/>
                </a:moveTo>
                <a:lnTo>
                  <a:pt x="2958955" y="0"/>
                </a:lnTo>
                <a:lnTo>
                  <a:pt x="2958955" y="2186856"/>
                </a:lnTo>
                <a:lnTo>
                  <a:pt x="0" y="218685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243096" y="2770277"/>
            <a:ext cx="7563647" cy="1299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79"/>
              </a:lnSpc>
            </a:pPr>
            <a:r>
              <a:rPr lang="en-US" sz="9504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STARTUP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554177" y="7803479"/>
            <a:ext cx="8941485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44"/>
              </a:lnSpc>
              <a:spcBef>
                <a:spcPct val="0"/>
              </a:spcBef>
            </a:pPr>
            <a:r>
              <a:rPr lang="en-US" sz="289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Gabriella, Rafael, Lara, Yasmin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291" r="0" b="-83291"/>
            </a:stretch>
          </a:blipFill>
        </p:spPr>
      </p:sp>
      <p:sp>
        <p:nvSpPr>
          <p:cNvPr name="AutoShape 3" id="3"/>
          <p:cNvSpPr/>
          <p:nvPr/>
        </p:nvSpPr>
        <p:spPr>
          <a:xfrm flipH="true">
            <a:off x="10825315" y="2019088"/>
            <a:ext cx="0" cy="8911094"/>
          </a:xfrm>
          <a:prstGeom prst="line">
            <a:avLst/>
          </a:prstGeom>
          <a:ln cap="flat" w="9525">
            <a:solidFill>
              <a:srgbClr val="44444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4391330" y="6145994"/>
            <a:ext cx="12867970" cy="0"/>
          </a:xfrm>
          <a:prstGeom prst="line">
            <a:avLst/>
          </a:prstGeom>
          <a:ln cap="flat" w="9525">
            <a:solidFill>
              <a:srgbClr val="44444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9180716" y="6330604"/>
            <a:ext cx="1448841" cy="1448841"/>
          </a:xfrm>
          <a:custGeom>
            <a:avLst/>
            <a:gdLst/>
            <a:ahLst/>
            <a:cxnLst/>
            <a:rect r="r" b="b" t="t" l="l"/>
            <a:pathLst>
              <a:path h="1448841" w="1448841">
                <a:moveTo>
                  <a:pt x="0" y="0"/>
                </a:moveTo>
                <a:lnTo>
                  <a:pt x="1448841" y="0"/>
                </a:lnTo>
                <a:lnTo>
                  <a:pt x="1448841" y="1448840"/>
                </a:lnTo>
                <a:lnTo>
                  <a:pt x="0" y="14488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1018140" y="6330604"/>
            <a:ext cx="1448841" cy="1448841"/>
          </a:xfrm>
          <a:custGeom>
            <a:avLst/>
            <a:gdLst/>
            <a:ahLst/>
            <a:cxnLst/>
            <a:rect r="r" b="b" t="t" l="l"/>
            <a:pathLst>
              <a:path h="1448841" w="1448841">
                <a:moveTo>
                  <a:pt x="1448841" y="0"/>
                </a:moveTo>
                <a:lnTo>
                  <a:pt x="0" y="0"/>
                </a:lnTo>
                <a:lnTo>
                  <a:pt x="0" y="1448840"/>
                </a:lnTo>
                <a:lnTo>
                  <a:pt x="1448841" y="1448840"/>
                </a:lnTo>
                <a:lnTo>
                  <a:pt x="144884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0800000">
            <a:off x="11018140" y="4512712"/>
            <a:ext cx="1448841" cy="1448841"/>
          </a:xfrm>
          <a:custGeom>
            <a:avLst/>
            <a:gdLst/>
            <a:ahLst/>
            <a:cxnLst/>
            <a:rect r="r" b="b" t="t" l="l"/>
            <a:pathLst>
              <a:path h="1448841" w="1448841">
                <a:moveTo>
                  <a:pt x="0" y="0"/>
                </a:moveTo>
                <a:lnTo>
                  <a:pt x="1448841" y="0"/>
                </a:lnTo>
                <a:lnTo>
                  <a:pt x="1448841" y="1448841"/>
                </a:lnTo>
                <a:lnTo>
                  <a:pt x="0" y="144884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-10800000">
            <a:off x="9180716" y="4512712"/>
            <a:ext cx="1448841" cy="1448841"/>
          </a:xfrm>
          <a:custGeom>
            <a:avLst/>
            <a:gdLst/>
            <a:ahLst/>
            <a:cxnLst/>
            <a:rect r="r" b="b" t="t" l="l"/>
            <a:pathLst>
              <a:path h="1448841" w="1448841">
                <a:moveTo>
                  <a:pt x="1448841" y="0"/>
                </a:moveTo>
                <a:lnTo>
                  <a:pt x="0" y="0"/>
                </a:lnTo>
                <a:lnTo>
                  <a:pt x="0" y="1448841"/>
                </a:lnTo>
                <a:lnTo>
                  <a:pt x="1448841" y="1448841"/>
                </a:lnTo>
                <a:lnTo>
                  <a:pt x="144884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5400000">
            <a:off x="12755819" y="-1454847"/>
            <a:ext cx="2716318" cy="3388732"/>
            <a:chOff x="0" y="0"/>
            <a:chExt cx="812800" cy="101400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1014005"/>
            </a:xfrm>
            <a:custGeom>
              <a:avLst/>
              <a:gdLst/>
              <a:ahLst/>
              <a:cxnLst/>
              <a:rect r="r" b="b" t="t" l="l"/>
              <a:pathLst>
                <a:path h="1014005" w="812800">
                  <a:moveTo>
                    <a:pt x="108306" y="0"/>
                  </a:moveTo>
                  <a:lnTo>
                    <a:pt x="704494" y="0"/>
                  </a:lnTo>
                  <a:cubicBezTo>
                    <a:pt x="764310" y="0"/>
                    <a:pt x="812800" y="48490"/>
                    <a:pt x="812800" y="108306"/>
                  </a:cubicBezTo>
                  <a:lnTo>
                    <a:pt x="812800" y="905700"/>
                  </a:lnTo>
                  <a:cubicBezTo>
                    <a:pt x="812800" y="965515"/>
                    <a:pt x="764310" y="1014005"/>
                    <a:pt x="704494" y="1014005"/>
                  </a:cubicBezTo>
                  <a:lnTo>
                    <a:pt x="108306" y="1014005"/>
                  </a:lnTo>
                  <a:cubicBezTo>
                    <a:pt x="48490" y="1014005"/>
                    <a:pt x="0" y="965515"/>
                    <a:pt x="0" y="905700"/>
                  </a:cubicBezTo>
                  <a:lnTo>
                    <a:pt x="0" y="108306"/>
                  </a:lnTo>
                  <a:cubicBezTo>
                    <a:pt x="0" y="48490"/>
                    <a:pt x="48490" y="0"/>
                    <a:pt x="108306" y="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812800" cy="1052105"/>
            </a:xfrm>
            <a:prstGeom prst="rect">
              <a:avLst/>
            </a:prstGeom>
          </p:spPr>
          <p:txBody>
            <a:bodyPr anchor="ctr" rtlCol="false" tIns="38100" lIns="38100" bIns="38100" rIns="38100"/>
            <a:lstStyle/>
            <a:p>
              <a:pPr algn="ctr">
                <a:lnSpc>
                  <a:spcPts val="2772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5400000">
            <a:off x="6044787" y="-1439388"/>
            <a:ext cx="2716318" cy="3388732"/>
            <a:chOff x="0" y="0"/>
            <a:chExt cx="812800" cy="101400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1014005"/>
            </a:xfrm>
            <a:custGeom>
              <a:avLst/>
              <a:gdLst/>
              <a:ahLst/>
              <a:cxnLst/>
              <a:rect r="r" b="b" t="t" l="l"/>
              <a:pathLst>
                <a:path h="1014005" w="812800">
                  <a:moveTo>
                    <a:pt x="108306" y="0"/>
                  </a:moveTo>
                  <a:lnTo>
                    <a:pt x="704494" y="0"/>
                  </a:lnTo>
                  <a:cubicBezTo>
                    <a:pt x="764310" y="0"/>
                    <a:pt x="812800" y="48490"/>
                    <a:pt x="812800" y="108306"/>
                  </a:cubicBezTo>
                  <a:lnTo>
                    <a:pt x="812800" y="905700"/>
                  </a:lnTo>
                  <a:cubicBezTo>
                    <a:pt x="812800" y="965515"/>
                    <a:pt x="764310" y="1014005"/>
                    <a:pt x="704494" y="1014005"/>
                  </a:cubicBezTo>
                  <a:lnTo>
                    <a:pt x="108306" y="1014005"/>
                  </a:lnTo>
                  <a:cubicBezTo>
                    <a:pt x="48490" y="1014005"/>
                    <a:pt x="0" y="965515"/>
                    <a:pt x="0" y="905700"/>
                  </a:cubicBezTo>
                  <a:lnTo>
                    <a:pt x="0" y="108306"/>
                  </a:lnTo>
                  <a:cubicBezTo>
                    <a:pt x="0" y="48490"/>
                    <a:pt x="48490" y="0"/>
                    <a:pt x="108306" y="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812800" cy="1052105"/>
            </a:xfrm>
            <a:prstGeom prst="rect">
              <a:avLst/>
            </a:prstGeom>
          </p:spPr>
          <p:txBody>
            <a:bodyPr anchor="ctr" rtlCol="false" tIns="38100" lIns="38100" bIns="38100" rIns="38100"/>
            <a:lstStyle/>
            <a:p>
              <a:pPr algn="ctr">
                <a:lnSpc>
                  <a:spcPts val="2772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5708580" y="860297"/>
            <a:ext cx="3428764" cy="303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64"/>
              </a:lnSpc>
            </a:pPr>
            <a:r>
              <a:rPr lang="en-US" b="true" sz="1760" spc="357">
                <a:solidFill>
                  <a:srgbClr val="444444"/>
                </a:solidFill>
                <a:latin typeface="Titillium Web Bold"/>
                <a:ea typeface="Titillium Web Bold"/>
                <a:cs typeface="Titillium Web Bold"/>
                <a:sym typeface="Titillium Web Bold"/>
              </a:rPr>
              <a:t>FATORES POSITIVOS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419612" y="860297"/>
            <a:ext cx="3428764" cy="303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64"/>
              </a:lnSpc>
            </a:pPr>
            <a:r>
              <a:rPr lang="en-US" b="true" sz="1760" spc="357">
                <a:solidFill>
                  <a:srgbClr val="444444"/>
                </a:solidFill>
                <a:latin typeface="Titillium Web Bold"/>
                <a:ea typeface="Titillium Web Bold"/>
                <a:cs typeface="Titillium Web Bold"/>
                <a:sym typeface="Titillium Web Bold"/>
              </a:rPr>
              <a:t>FATORES NEGATIVOS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019834" y="2225163"/>
            <a:ext cx="2716318" cy="3388732"/>
            <a:chOff x="0" y="0"/>
            <a:chExt cx="812800" cy="101400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1014005"/>
            </a:xfrm>
            <a:custGeom>
              <a:avLst/>
              <a:gdLst/>
              <a:ahLst/>
              <a:cxnLst/>
              <a:rect r="r" b="b" t="t" l="l"/>
              <a:pathLst>
                <a:path h="1014005" w="812800">
                  <a:moveTo>
                    <a:pt x="108306" y="0"/>
                  </a:moveTo>
                  <a:lnTo>
                    <a:pt x="704494" y="0"/>
                  </a:lnTo>
                  <a:cubicBezTo>
                    <a:pt x="764310" y="0"/>
                    <a:pt x="812800" y="48490"/>
                    <a:pt x="812800" y="108306"/>
                  </a:cubicBezTo>
                  <a:lnTo>
                    <a:pt x="812800" y="905700"/>
                  </a:lnTo>
                  <a:cubicBezTo>
                    <a:pt x="812800" y="965515"/>
                    <a:pt x="764310" y="1014005"/>
                    <a:pt x="704494" y="1014005"/>
                  </a:cubicBezTo>
                  <a:lnTo>
                    <a:pt x="108306" y="1014005"/>
                  </a:lnTo>
                  <a:cubicBezTo>
                    <a:pt x="48490" y="1014005"/>
                    <a:pt x="0" y="965515"/>
                    <a:pt x="0" y="905700"/>
                  </a:cubicBezTo>
                  <a:lnTo>
                    <a:pt x="0" y="108306"/>
                  </a:lnTo>
                  <a:cubicBezTo>
                    <a:pt x="0" y="48490"/>
                    <a:pt x="48490" y="0"/>
                    <a:pt x="108306" y="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812800" cy="1052105"/>
            </a:xfrm>
            <a:prstGeom prst="rect">
              <a:avLst/>
            </a:prstGeom>
          </p:spPr>
          <p:txBody>
            <a:bodyPr anchor="ctr" rtlCol="false" tIns="38100" lIns="38100" bIns="38100" rIns="38100"/>
            <a:lstStyle/>
            <a:p>
              <a:pPr algn="ctr">
                <a:lnSpc>
                  <a:spcPts val="2772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035292" y="6973157"/>
            <a:ext cx="2716318" cy="3388732"/>
            <a:chOff x="0" y="0"/>
            <a:chExt cx="812800" cy="101400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1014005"/>
            </a:xfrm>
            <a:custGeom>
              <a:avLst/>
              <a:gdLst/>
              <a:ahLst/>
              <a:cxnLst/>
              <a:rect r="r" b="b" t="t" l="l"/>
              <a:pathLst>
                <a:path h="1014005" w="812800">
                  <a:moveTo>
                    <a:pt x="108306" y="0"/>
                  </a:moveTo>
                  <a:lnTo>
                    <a:pt x="704494" y="0"/>
                  </a:lnTo>
                  <a:cubicBezTo>
                    <a:pt x="764310" y="0"/>
                    <a:pt x="812800" y="48490"/>
                    <a:pt x="812800" y="108306"/>
                  </a:cubicBezTo>
                  <a:lnTo>
                    <a:pt x="812800" y="905700"/>
                  </a:lnTo>
                  <a:cubicBezTo>
                    <a:pt x="812800" y="965515"/>
                    <a:pt x="764310" y="1014005"/>
                    <a:pt x="704494" y="1014005"/>
                  </a:cubicBezTo>
                  <a:lnTo>
                    <a:pt x="108306" y="1014005"/>
                  </a:lnTo>
                  <a:cubicBezTo>
                    <a:pt x="48490" y="1014005"/>
                    <a:pt x="0" y="965515"/>
                    <a:pt x="0" y="905700"/>
                  </a:cubicBezTo>
                  <a:lnTo>
                    <a:pt x="0" y="108306"/>
                  </a:lnTo>
                  <a:cubicBezTo>
                    <a:pt x="0" y="48490"/>
                    <a:pt x="48490" y="0"/>
                    <a:pt x="108306" y="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812800" cy="1052105"/>
            </a:xfrm>
            <a:prstGeom prst="rect">
              <a:avLst/>
            </a:prstGeom>
          </p:spPr>
          <p:txBody>
            <a:bodyPr anchor="ctr" rtlCol="false" tIns="38100" lIns="38100" bIns="38100" rIns="38100"/>
            <a:lstStyle/>
            <a:p>
              <a:pPr algn="ctr">
                <a:lnSpc>
                  <a:spcPts val="2772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-5400000">
            <a:off x="1392790" y="3767752"/>
            <a:ext cx="3388732" cy="303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64"/>
              </a:lnSpc>
            </a:pPr>
            <a:r>
              <a:rPr lang="en-US" b="true" sz="1760" spc="357">
                <a:solidFill>
                  <a:srgbClr val="444444"/>
                </a:solidFill>
                <a:latin typeface="Titillium Web Bold"/>
                <a:ea typeface="Titillium Web Bold"/>
                <a:cs typeface="Titillium Web Bold"/>
                <a:sym typeface="Titillium Web Bold"/>
              </a:rPr>
              <a:t>FATORES INTERNOS</a:t>
            </a:r>
          </a:p>
        </p:txBody>
      </p:sp>
      <p:sp>
        <p:nvSpPr>
          <p:cNvPr name="TextBox 24" id="24"/>
          <p:cNvSpPr txBox="true"/>
          <p:nvPr/>
        </p:nvSpPr>
        <p:spPr>
          <a:xfrm rot="-5400000">
            <a:off x="1392790" y="8515745"/>
            <a:ext cx="3388732" cy="303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64"/>
              </a:lnSpc>
            </a:pPr>
            <a:r>
              <a:rPr lang="en-US" b="true" sz="1760" spc="357">
                <a:solidFill>
                  <a:srgbClr val="444444"/>
                </a:solidFill>
                <a:latin typeface="Titillium Web Bold"/>
                <a:ea typeface="Titillium Web Bold"/>
                <a:cs typeface="Titillium Web Bold"/>
                <a:sym typeface="Titillium Web Bold"/>
              </a:rPr>
              <a:t>FATORES EXTERNOS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425344" y="4745575"/>
            <a:ext cx="959586" cy="892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8"/>
              </a:lnSpc>
            </a:pPr>
            <a:r>
              <a:rPr lang="en-US" b="true" sz="5256" spc="1067">
                <a:solidFill>
                  <a:srgbClr val="FFFFFF"/>
                </a:solidFill>
                <a:latin typeface="Titillium Web Heavy"/>
                <a:ea typeface="Titillium Web Heavy"/>
                <a:cs typeface="Titillium Web Heavy"/>
                <a:sym typeface="Titillium Web Heavy"/>
              </a:rPr>
              <a:t>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262768" y="4745575"/>
            <a:ext cx="959586" cy="892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8"/>
              </a:lnSpc>
            </a:pPr>
            <a:r>
              <a:rPr lang="en-US" b="true" sz="5256" spc="1067">
                <a:solidFill>
                  <a:srgbClr val="FFFFFF"/>
                </a:solidFill>
                <a:latin typeface="Titillium Web Heavy"/>
                <a:ea typeface="Titillium Web Heavy"/>
                <a:cs typeface="Titillium Web Heavy"/>
                <a:sym typeface="Titillium Web Heavy"/>
              </a:rPr>
              <a:t>W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429777" y="6561240"/>
            <a:ext cx="959586" cy="892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8"/>
              </a:lnSpc>
            </a:pPr>
            <a:r>
              <a:rPr lang="en-US" b="true" sz="5256" spc="1067">
                <a:solidFill>
                  <a:srgbClr val="FFFFFF"/>
                </a:solidFill>
                <a:latin typeface="Titillium Web Heavy"/>
                <a:ea typeface="Titillium Web Heavy"/>
                <a:cs typeface="Titillium Web Heavy"/>
                <a:sym typeface="Titillium Web Heavy"/>
              </a:rPr>
              <a:t>O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262768" y="6561240"/>
            <a:ext cx="959586" cy="892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8"/>
              </a:lnSpc>
            </a:pPr>
            <a:r>
              <a:rPr lang="en-US" b="true" sz="5256" spc="1067">
                <a:solidFill>
                  <a:srgbClr val="FFFFFF"/>
                </a:solidFill>
                <a:latin typeface="Titillium Web Heavy"/>
                <a:ea typeface="Titillium Web Heavy"/>
                <a:cs typeface="Titillium Web Heavy"/>
                <a:sym typeface="Titillium Web Heavy"/>
              </a:rPr>
              <a:t>T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4480992" y="2420612"/>
            <a:ext cx="1901850" cy="298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64"/>
              </a:lnSpc>
            </a:pPr>
            <a:r>
              <a:rPr lang="en-US" sz="1760" b="true">
                <a:solidFill>
                  <a:srgbClr val="FCFFF4"/>
                </a:solidFill>
                <a:latin typeface="Titillium Web Bold"/>
                <a:ea typeface="Titillium Web Bold"/>
                <a:cs typeface="Titillium Web Bold"/>
                <a:sym typeface="Titillium Web Bold"/>
              </a:rPr>
              <a:t>PONTOS FORTES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4480992" y="6935057"/>
            <a:ext cx="1901850" cy="303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64"/>
              </a:lnSpc>
            </a:pPr>
            <a:r>
              <a:rPr lang="en-US" sz="1760" b="true">
                <a:solidFill>
                  <a:srgbClr val="FFFFFF"/>
                </a:solidFill>
                <a:latin typeface="Titillium Web Bold"/>
                <a:ea typeface="Titillium Web Bold"/>
                <a:cs typeface="Titillium Web Bold"/>
                <a:sym typeface="Titillium Web Bold"/>
              </a:rPr>
              <a:t>OPORTUNIDADES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5103862" y="2420612"/>
            <a:ext cx="1901850" cy="303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64"/>
              </a:lnSpc>
            </a:pPr>
            <a:r>
              <a:rPr lang="en-US" b="true" sz="1760">
                <a:solidFill>
                  <a:srgbClr val="FFFFFF"/>
                </a:solidFill>
                <a:latin typeface="Titillium Web Bold"/>
                <a:ea typeface="Titillium Web Bold"/>
                <a:cs typeface="Titillium Web Bold"/>
                <a:sym typeface="Titillium Web Bold"/>
              </a:rPr>
              <a:t>PONTOS FRACOS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5103862" y="6935057"/>
            <a:ext cx="1901850" cy="303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64"/>
              </a:lnSpc>
            </a:pPr>
            <a:r>
              <a:rPr lang="en-US" b="true" sz="1760">
                <a:solidFill>
                  <a:srgbClr val="FFFFFF"/>
                </a:solidFill>
                <a:latin typeface="Titillium Web Bold"/>
                <a:ea typeface="Titillium Web Bold"/>
                <a:cs typeface="Titillium Web Bold"/>
                <a:sym typeface="Titillium Web Bold"/>
              </a:rPr>
              <a:t>RISCOS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4391330" y="3755358"/>
            <a:ext cx="4526935" cy="1015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84"/>
              </a:lnSpc>
            </a:pPr>
            <a:r>
              <a:rPr lang="en-US" sz="2605" spc="78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Baixo custo </a:t>
            </a:r>
          </a:p>
          <a:p>
            <a:pPr algn="ctr">
              <a:lnSpc>
                <a:spcPts val="2684"/>
              </a:lnSpc>
            </a:pPr>
            <a:r>
              <a:rPr lang="en-US" sz="2605" spc="78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Alta comodidade</a:t>
            </a:r>
          </a:p>
          <a:p>
            <a:pPr algn="ctr">
              <a:lnSpc>
                <a:spcPts val="2684"/>
              </a:lnSpc>
            </a:pPr>
            <a:r>
              <a:rPr lang="en-US" sz="2605" spc="78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Oportunidades de emprego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2971806" y="3873277"/>
            <a:ext cx="4689877" cy="967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2487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Perda de vendas caso o </a:t>
            </a:r>
          </a:p>
          <a:p>
            <a:pPr algn="ctr">
              <a:lnSpc>
                <a:spcPts val="2562"/>
              </a:lnSpc>
            </a:pPr>
            <a:r>
              <a:rPr lang="en-US" sz="2487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contratante ou o contratado</a:t>
            </a:r>
          </a:p>
          <a:p>
            <a:pPr algn="ctr">
              <a:lnSpc>
                <a:spcPts val="2562"/>
              </a:lnSpc>
            </a:pPr>
            <a:r>
              <a:rPr lang="en-US" sz="2487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 se sinta inseguro com o serviço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4480992" y="8150919"/>
            <a:ext cx="4915942" cy="7493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77"/>
              </a:lnSpc>
            </a:pPr>
            <a:r>
              <a:rPr lang="en-US" sz="2523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Uso de tecnolodia como meio de</a:t>
            </a:r>
          </a:p>
          <a:p>
            <a:pPr algn="ctr">
              <a:lnSpc>
                <a:spcPts val="2977"/>
              </a:lnSpc>
            </a:pPr>
            <a:r>
              <a:rPr lang="en-US" sz="2523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 contratação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3159424" y="8227298"/>
            <a:ext cx="3549104" cy="440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0"/>
              </a:lnSpc>
              <a:spcBef>
                <a:spcPct val="0"/>
              </a:spcBef>
            </a:pPr>
            <a:r>
              <a:rPr lang="en-US" sz="2543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Falta de acesso no App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291" r="0" b="-8329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88761" y="590775"/>
            <a:ext cx="7178025" cy="7505540"/>
          </a:xfrm>
          <a:custGeom>
            <a:avLst/>
            <a:gdLst/>
            <a:ahLst/>
            <a:cxnLst/>
            <a:rect r="r" b="b" t="t" l="l"/>
            <a:pathLst>
              <a:path h="7505540" w="7178025">
                <a:moveTo>
                  <a:pt x="0" y="0"/>
                </a:moveTo>
                <a:lnTo>
                  <a:pt x="7178025" y="0"/>
                </a:lnTo>
                <a:lnTo>
                  <a:pt x="7178025" y="7505540"/>
                </a:lnTo>
                <a:lnTo>
                  <a:pt x="0" y="75055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336395" y="3082835"/>
            <a:ext cx="10037565" cy="2811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699"/>
              </a:lnSpc>
            </a:pPr>
            <a:r>
              <a:rPr lang="en-US" sz="20699">
                <a:solidFill>
                  <a:srgbClr val="DFDFE0"/>
                </a:solidFill>
                <a:latin typeface="Sugo Display"/>
                <a:ea typeface="Sugo Display"/>
                <a:cs typeface="Sugo Display"/>
                <a:sym typeface="Sugo Display"/>
              </a:rPr>
              <a:t>OBRIGADO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336395" y="4249784"/>
            <a:ext cx="10037565" cy="21014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075"/>
              </a:lnSpc>
            </a:pPr>
            <a:r>
              <a:rPr lang="en-US" sz="15310">
                <a:solidFill>
                  <a:srgbClr val="000000"/>
                </a:solidFill>
                <a:latin typeface="Brittany"/>
                <a:ea typeface="Brittany"/>
                <a:cs typeface="Brittany"/>
                <a:sym typeface="Brittany"/>
              </a:rPr>
              <a:t>Obrigado!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291" r="0" b="-8329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84013" y="-1395640"/>
            <a:ext cx="7843008" cy="8200864"/>
          </a:xfrm>
          <a:custGeom>
            <a:avLst/>
            <a:gdLst/>
            <a:ahLst/>
            <a:cxnLst/>
            <a:rect r="r" b="b" t="t" l="l"/>
            <a:pathLst>
              <a:path h="8200864" w="7843008">
                <a:moveTo>
                  <a:pt x="0" y="0"/>
                </a:moveTo>
                <a:lnTo>
                  <a:pt x="7843008" y="0"/>
                </a:lnTo>
                <a:lnTo>
                  <a:pt x="7843008" y="8200864"/>
                </a:lnTo>
                <a:lnTo>
                  <a:pt x="0" y="82008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605052" y="1494738"/>
            <a:ext cx="6200929" cy="2216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7857"/>
              </a:lnSpc>
              <a:spcBef>
                <a:spcPct val="0"/>
              </a:spcBef>
            </a:pPr>
            <a:r>
              <a:rPr lang="en-US" sz="12755" strike="noStrike" u="none">
                <a:solidFill>
                  <a:srgbClr val="000000"/>
                </a:solidFill>
                <a:latin typeface="Sugo Display"/>
                <a:ea typeface="Sugo Display"/>
                <a:cs typeface="Sugo Display"/>
                <a:sym typeface="Sugo Display"/>
              </a:rPr>
              <a:t>ÍNDICE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223210" y="4639385"/>
            <a:ext cx="1297422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10204"/>
                </a:solidFill>
                <a:latin typeface="Sugo Display"/>
                <a:ea typeface="Sugo Display"/>
                <a:cs typeface="Sugo Display"/>
                <a:sym typeface="Sugo Display"/>
              </a:rPr>
              <a:t>01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520632" y="4978793"/>
            <a:ext cx="5623368" cy="511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0"/>
              </a:lnSpc>
            </a:pPr>
            <a:r>
              <a:rPr lang="en-US" b="true" sz="3200">
                <a:solidFill>
                  <a:srgbClr val="010204"/>
                </a:solidFill>
                <a:latin typeface="TT Fors Bold"/>
                <a:ea typeface="TT Fors Bold"/>
                <a:cs typeface="TT Fors Bold"/>
                <a:sym typeface="TT Fors Bold"/>
              </a:rPr>
              <a:t>CONCEITO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223210" y="6171896"/>
            <a:ext cx="15036090" cy="914408"/>
            <a:chOff x="0" y="0"/>
            <a:chExt cx="20048120" cy="1219211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152400"/>
              <a:ext cx="1729897" cy="1371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8400"/>
                </a:lnSpc>
                <a:spcBef>
                  <a:spcPct val="0"/>
                </a:spcBef>
              </a:pPr>
              <a:r>
                <a:rPr lang="en-US" sz="6000">
                  <a:solidFill>
                    <a:srgbClr val="010204"/>
                  </a:solidFill>
                  <a:latin typeface="Sugo Display"/>
                  <a:ea typeface="Sugo Display"/>
                  <a:cs typeface="Sugo Display"/>
                  <a:sym typeface="Sugo Display"/>
                </a:rPr>
                <a:t>02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1729897" y="258879"/>
              <a:ext cx="7497823" cy="6728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60"/>
                </a:lnSpc>
                <a:spcBef>
                  <a:spcPct val="0"/>
                </a:spcBef>
              </a:pPr>
              <a:r>
                <a:rPr lang="en-US" b="true" sz="3200">
                  <a:solidFill>
                    <a:srgbClr val="010204"/>
                  </a:solidFill>
                  <a:latin typeface="TT Fors Bold"/>
                  <a:ea typeface="TT Fors Bold"/>
                  <a:cs typeface="TT Fors Bold"/>
                  <a:sym typeface="TT Fors Bold"/>
                </a:rPr>
                <a:t>PERSONA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9885107" y="-152389"/>
              <a:ext cx="1729897" cy="1371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8400"/>
                </a:lnSpc>
                <a:spcBef>
                  <a:spcPct val="0"/>
                </a:spcBef>
              </a:pPr>
              <a:r>
                <a:rPr lang="en-US" sz="6000">
                  <a:solidFill>
                    <a:srgbClr val="010204"/>
                  </a:solidFill>
                  <a:latin typeface="Sugo Display"/>
                  <a:ea typeface="Sugo Display"/>
                  <a:cs typeface="Sugo Display"/>
                  <a:sym typeface="Sugo Display"/>
                </a:rPr>
                <a:t>06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1615003" y="258890"/>
              <a:ext cx="8433117" cy="6728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60"/>
                </a:lnSpc>
                <a:spcBef>
                  <a:spcPct val="0"/>
                </a:spcBef>
              </a:pPr>
              <a:r>
                <a:rPr lang="en-US" b="true" sz="3200">
                  <a:solidFill>
                    <a:srgbClr val="010204"/>
                  </a:solidFill>
                  <a:latin typeface="TT Fors Bold"/>
                  <a:ea typeface="TT Fors Bold"/>
                  <a:cs typeface="TT Fors Bold"/>
                  <a:sym typeface="TT Fors Bold"/>
                </a:rPr>
                <a:t>MODELO DE NEGÓCIOS</a:t>
              </a: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9637040" y="4639393"/>
            <a:ext cx="1297422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010204"/>
                </a:solidFill>
                <a:latin typeface="Sugo Display"/>
                <a:ea typeface="Sugo Display"/>
                <a:cs typeface="Sugo Display"/>
                <a:sym typeface="Sugo Display"/>
              </a:rPr>
              <a:t>05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934462" y="4978801"/>
            <a:ext cx="6112366" cy="511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60"/>
              </a:lnSpc>
              <a:spcBef>
                <a:spcPct val="0"/>
              </a:spcBef>
            </a:pPr>
            <a:r>
              <a:rPr lang="en-US" b="true" sz="3200">
                <a:solidFill>
                  <a:srgbClr val="010204"/>
                </a:solidFill>
                <a:latin typeface="TT Fors Bold"/>
                <a:ea typeface="TT Fors Bold"/>
                <a:cs typeface="TT Fors Bold"/>
                <a:sym typeface="TT Fors Bold"/>
              </a:rPr>
              <a:t>ORGANOGRAMA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223210" y="7399607"/>
            <a:ext cx="1297422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010204"/>
                </a:solidFill>
                <a:latin typeface="Sugo Display"/>
                <a:ea typeface="Sugo Display"/>
                <a:cs typeface="Sugo Display"/>
                <a:sym typeface="Sugo Display"/>
              </a:rPr>
              <a:t>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563722" y="7739023"/>
            <a:ext cx="6025693" cy="511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60"/>
              </a:lnSpc>
              <a:spcBef>
                <a:spcPct val="0"/>
              </a:spcBef>
            </a:pPr>
            <a:r>
              <a:rPr lang="en-US" b="true" sz="3200">
                <a:solidFill>
                  <a:srgbClr val="010204"/>
                </a:solidFill>
                <a:latin typeface="TT Fors Bold"/>
                <a:ea typeface="TT Fors Bold"/>
                <a:cs typeface="TT Fors Bold"/>
                <a:sym typeface="TT Fors Bold"/>
              </a:rPr>
              <a:t>MISSÃO, VISÃO E VALORES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637040" y="7399615"/>
            <a:ext cx="1297422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010204"/>
                </a:solidFill>
                <a:latin typeface="Sugo Display"/>
                <a:ea typeface="Sugo Display"/>
                <a:cs typeface="Sugo Display"/>
                <a:sym typeface="Sugo Display"/>
              </a:rPr>
              <a:t>07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977551" y="7739031"/>
            <a:ext cx="6281749" cy="1035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0"/>
              </a:lnSpc>
            </a:pPr>
            <a:r>
              <a:rPr lang="en-US" sz="3200" b="true">
                <a:solidFill>
                  <a:srgbClr val="010204"/>
                </a:solidFill>
                <a:latin typeface="TT Fors Bold"/>
                <a:ea typeface="TT Fors Bold"/>
                <a:cs typeface="TT Fors Bold"/>
                <a:sym typeface="TT Fors Bold"/>
              </a:rPr>
              <a:t>SUSTENTABILIDADE</a:t>
            </a:r>
          </a:p>
          <a:p>
            <a:pPr algn="l" marL="0" indent="0" lvl="0">
              <a:lnSpc>
                <a:spcPts val="4160"/>
              </a:lnSpc>
              <a:spcBef>
                <a:spcPct val="0"/>
              </a:spcBef>
            </a:pPr>
          </a:p>
        </p:txBody>
      </p:sp>
      <p:grpSp>
        <p:nvGrpSpPr>
          <p:cNvPr name="Group 18" id="18"/>
          <p:cNvGrpSpPr/>
          <p:nvPr/>
        </p:nvGrpSpPr>
        <p:grpSpPr>
          <a:xfrm rot="0">
            <a:off x="2223210" y="9064291"/>
            <a:ext cx="15036090" cy="1222709"/>
            <a:chOff x="0" y="0"/>
            <a:chExt cx="20048120" cy="1630279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-152400"/>
              <a:ext cx="1729897" cy="1371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8400"/>
                </a:lnSpc>
                <a:spcBef>
                  <a:spcPct val="0"/>
                </a:spcBef>
              </a:pPr>
              <a:r>
                <a:rPr lang="en-US" sz="6000">
                  <a:solidFill>
                    <a:srgbClr val="010204"/>
                  </a:solidFill>
                  <a:latin typeface="Sugo Display"/>
                  <a:ea typeface="Sugo Display"/>
                  <a:cs typeface="Sugo Display"/>
                  <a:sym typeface="Sugo Display"/>
                </a:rPr>
                <a:t>04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1787349" y="258879"/>
              <a:ext cx="7440371" cy="6728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60"/>
                </a:lnSpc>
                <a:spcBef>
                  <a:spcPct val="0"/>
                </a:spcBef>
              </a:pPr>
              <a:r>
                <a:rPr lang="en-US" b="true" sz="3200">
                  <a:solidFill>
                    <a:srgbClr val="010204"/>
                  </a:solidFill>
                  <a:latin typeface="TT Fors Bold"/>
                  <a:ea typeface="TT Fors Bold"/>
                  <a:cs typeface="TT Fors Bold"/>
                  <a:sym typeface="TT Fors Bold"/>
                </a:rPr>
                <a:t>SEGURANÇA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11672455" y="258890"/>
              <a:ext cx="8375665" cy="13713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60"/>
                </a:lnSpc>
              </a:pPr>
              <a:r>
                <a:rPr lang="en-US" sz="3200" b="true">
                  <a:solidFill>
                    <a:srgbClr val="010204"/>
                  </a:solidFill>
                  <a:latin typeface="TT Fors Bold"/>
                  <a:ea typeface="TT Fors Bold"/>
                  <a:cs typeface="TT Fors Bold"/>
                  <a:sym typeface="TT Fors Bold"/>
                </a:rPr>
                <a:t>SWOT</a:t>
              </a:r>
            </a:p>
            <a:p>
              <a:pPr algn="l" marL="0" indent="0" lvl="0">
                <a:lnSpc>
                  <a:spcPts val="41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9637040" y="8911891"/>
            <a:ext cx="1297422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010204"/>
                </a:solidFill>
                <a:latin typeface="Sugo Display"/>
                <a:ea typeface="Sugo Display"/>
                <a:cs typeface="Sugo Display"/>
                <a:sym typeface="Sugo Display"/>
              </a:rPr>
              <a:t>08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291" r="0" b="-8329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446319" y="0"/>
            <a:ext cx="4092356" cy="4114800"/>
          </a:xfrm>
          <a:custGeom>
            <a:avLst/>
            <a:gdLst/>
            <a:ahLst/>
            <a:cxnLst/>
            <a:rect r="r" b="b" t="t" l="l"/>
            <a:pathLst>
              <a:path h="4114800" w="4092356">
                <a:moveTo>
                  <a:pt x="0" y="0"/>
                </a:moveTo>
                <a:lnTo>
                  <a:pt x="4092355" y="0"/>
                </a:lnTo>
                <a:lnTo>
                  <a:pt x="40923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157712">
            <a:off x="11373868" y="1204666"/>
            <a:ext cx="5000209" cy="5808793"/>
            <a:chOff x="0" y="0"/>
            <a:chExt cx="546608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439410" cy="6348730"/>
            </a:xfrm>
            <a:custGeom>
              <a:avLst/>
              <a:gdLst/>
              <a:ahLst/>
              <a:cxnLst/>
              <a:rect r="r" b="b" t="t" l="l"/>
              <a:pathLst>
                <a:path h="6348730" w="5439410">
                  <a:moveTo>
                    <a:pt x="5419090" y="0"/>
                  </a:moveTo>
                  <a:lnTo>
                    <a:pt x="19050" y="0"/>
                  </a:lnTo>
                  <a:cubicBezTo>
                    <a:pt x="8890" y="0"/>
                    <a:pt x="0" y="8890"/>
                    <a:pt x="0" y="20320"/>
                  </a:cubicBezTo>
                  <a:lnTo>
                    <a:pt x="0" y="6329680"/>
                  </a:lnTo>
                  <a:cubicBezTo>
                    <a:pt x="0" y="6339840"/>
                    <a:pt x="8890" y="6348730"/>
                    <a:pt x="19050" y="6348730"/>
                  </a:cubicBezTo>
                  <a:lnTo>
                    <a:pt x="5419090" y="6348730"/>
                  </a:lnTo>
                  <a:cubicBezTo>
                    <a:pt x="5429250" y="6348730"/>
                    <a:pt x="5438140" y="6339840"/>
                    <a:pt x="5438140" y="6329680"/>
                  </a:cubicBezTo>
                  <a:lnTo>
                    <a:pt x="5438140" y="20320"/>
                  </a:lnTo>
                  <a:cubicBezTo>
                    <a:pt x="5439410" y="8890"/>
                    <a:pt x="5430520" y="0"/>
                    <a:pt x="5419090" y="0"/>
                  </a:cubicBezTo>
                  <a:close/>
                  <a:moveTo>
                    <a:pt x="5137150" y="314960"/>
                  </a:moveTo>
                  <a:lnTo>
                    <a:pt x="5137150" y="4970780"/>
                  </a:lnTo>
                  <a:cubicBezTo>
                    <a:pt x="5137150" y="4980940"/>
                    <a:pt x="5128260" y="4989830"/>
                    <a:pt x="5118100" y="4989830"/>
                  </a:cubicBezTo>
                  <a:lnTo>
                    <a:pt x="266700" y="4989830"/>
                  </a:lnTo>
                  <a:cubicBezTo>
                    <a:pt x="256540" y="4989830"/>
                    <a:pt x="247650" y="4980940"/>
                    <a:pt x="247650" y="4970780"/>
                  </a:cubicBezTo>
                  <a:lnTo>
                    <a:pt x="247650" y="314960"/>
                  </a:lnTo>
                  <a:cubicBezTo>
                    <a:pt x="247650" y="304800"/>
                    <a:pt x="256540" y="295910"/>
                    <a:pt x="266700" y="295910"/>
                  </a:cubicBezTo>
                  <a:lnTo>
                    <a:pt x="5118100" y="295910"/>
                  </a:lnTo>
                  <a:cubicBezTo>
                    <a:pt x="5129530" y="294640"/>
                    <a:pt x="5137150" y="303530"/>
                    <a:pt x="5137150" y="314960"/>
                  </a:cubicBezTo>
                  <a:close/>
                </a:path>
              </a:pathLst>
            </a:custGeom>
            <a:solidFill>
              <a:srgbClr val="383838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47650" y="294640"/>
              <a:ext cx="4889500" cy="4693920"/>
            </a:xfrm>
            <a:custGeom>
              <a:avLst/>
              <a:gdLst/>
              <a:ahLst/>
              <a:cxnLst/>
              <a:rect r="r" b="b" t="t" l="l"/>
              <a:pathLst>
                <a:path h="4693920" w="4889500">
                  <a:moveTo>
                    <a:pt x="4870450" y="0"/>
                  </a:moveTo>
                  <a:lnTo>
                    <a:pt x="19050" y="0"/>
                  </a:lnTo>
                  <a:cubicBezTo>
                    <a:pt x="8890" y="0"/>
                    <a:pt x="0" y="8890"/>
                    <a:pt x="0" y="19050"/>
                  </a:cubicBezTo>
                  <a:lnTo>
                    <a:pt x="0" y="4674870"/>
                  </a:lnTo>
                  <a:cubicBezTo>
                    <a:pt x="0" y="4686300"/>
                    <a:pt x="8890" y="4693920"/>
                    <a:pt x="19050" y="4693920"/>
                  </a:cubicBezTo>
                  <a:lnTo>
                    <a:pt x="4870450" y="4693920"/>
                  </a:lnTo>
                  <a:cubicBezTo>
                    <a:pt x="4880610" y="4693920"/>
                    <a:pt x="4889500" y="4685030"/>
                    <a:pt x="4889500" y="4674870"/>
                  </a:cubicBezTo>
                  <a:lnTo>
                    <a:pt x="4889500" y="20320"/>
                  </a:lnTo>
                  <a:cubicBezTo>
                    <a:pt x="4889500" y="8890"/>
                    <a:pt x="4881880" y="0"/>
                    <a:pt x="4870450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2619" r="0" b="-2619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70" y="6350"/>
              <a:ext cx="5457190" cy="6342380"/>
            </a:xfrm>
            <a:custGeom>
              <a:avLst/>
              <a:gdLst/>
              <a:ahLst/>
              <a:cxnLst/>
              <a:rect r="r" b="b" t="t" l="l"/>
              <a:pathLst>
                <a:path h="6342380" w="5457190">
                  <a:moveTo>
                    <a:pt x="5137150" y="302260"/>
                  </a:moveTo>
                  <a:cubicBezTo>
                    <a:pt x="5137150" y="302260"/>
                    <a:pt x="5133340" y="290830"/>
                    <a:pt x="5119370" y="289560"/>
                  </a:cubicBezTo>
                  <a:lnTo>
                    <a:pt x="248920" y="289560"/>
                  </a:lnTo>
                  <a:cubicBezTo>
                    <a:pt x="240030" y="289560"/>
                    <a:pt x="228600" y="293370"/>
                    <a:pt x="228600" y="303530"/>
                  </a:cubicBezTo>
                  <a:lnTo>
                    <a:pt x="232410" y="312420"/>
                  </a:lnTo>
                  <a:cubicBezTo>
                    <a:pt x="236220" y="307340"/>
                    <a:pt x="242570" y="304800"/>
                    <a:pt x="248920" y="304800"/>
                  </a:cubicBezTo>
                  <a:lnTo>
                    <a:pt x="5123180" y="304800"/>
                  </a:lnTo>
                  <a:lnTo>
                    <a:pt x="5123180" y="4966970"/>
                  </a:lnTo>
                  <a:cubicBezTo>
                    <a:pt x="5123180" y="4973320"/>
                    <a:pt x="5120640" y="4979670"/>
                    <a:pt x="5115560" y="4983480"/>
                  </a:cubicBezTo>
                  <a:lnTo>
                    <a:pt x="5120640" y="4983480"/>
                  </a:lnTo>
                  <a:cubicBezTo>
                    <a:pt x="5129530" y="4983480"/>
                    <a:pt x="5137150" y="4975860"/>
                    <a:pt x="5137150" y="4966970"/>
                  </a:cubicBezTo>
                  <a:lnTo>
                    <a:pt x="5137150" y="302260"/>
                  </a:lnTo>
                  <a:close/>
                  <a:moveTo>
                    <a:pt x="5438140" y="6324600"/>
                  </a:moveTo>
                  <a:lnTo>
                    <a:pt x="20320" y="6324600"/>
                  </a:lnTo>
                  <a:lnTo>
                    <a:pt x="20320" y="12700"/>
                  </a:lnTo>
                  <a:lnTo>
                    <a:pt x="6350" y="0"/>
                  </a:lnTo>
                  <a:lnTo>
                    <a:pt x="5080" y="0"/>
                  </a:lnTo>
                  <a:cubicBezTo>
                    <a:pt x="2540" y="3810"/>
                    <a:pt x="0" y="7620"/>
                    <a:pt x="0" y="12700"/>
                  </a:cubicBezTo>
                  <a:lnTo>
                    <a:pt x="0" y="6323330"/>
                  </a:lnTo>
                  <a:cubicBezTo>
                    <a:pt x="0" y="6334760"/>
                    <a:pt x="8890" y="6342380"/>
                    <a:pt x="19050" y="6342380"/>
                  </a:cubicBezTo>
                  <a:lnTo>
                    <a:pt x="5444490" y="6342380"/>
                  </a:lnTo>
                  <a:cubicBezTo>
                    <a:pt x="5449570" y="6342380"/>
                    <a:pt x="5453380" y="6341110"/>
                    <a:pt x="5457190" y="6337300"/>
                  </a:cubicBezTo>
                  <a:lnTo>
                    <a:pt x="5438140" y="63246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7620" y="0"/>
              <a:ext cx="5458460" cy="6344920"/>
            </a:xfrm>
            <a:custGeom>
              <a:avLst/>
              <a:gdLst/>
              <a:ahLst/>
              <a:cxnLst/>
              <a:rect r="r" b="b" t="t" l="l"/>
              <a:pathLst>
                <a:path h="6344920" w="5458460">
                  <a:moveTo>
                    <a:pt x="5125720" y="4987290"/>
                  </a:moveTo>
                  <a:cubicBezTo>
                    <a:pt x="5121910" y="4992370"/>
                    <a:pt x="5116830" y="4994910"/>
                    <a:pt x="5110480" y="4994910"/>
                  </a:cubicBezTo>
                  <a:lnTo>
                    <a:pt x="243840" y="4994910"/>
                  </a:lnTo>
                  <a:cubicBezTo>
                    <a:pt x="237490" y="4994910"/>
                    <a:pt x="231140" y="4992370"/>
                    <a:pt x="227330" y="4986020"/>
                  </a:cubicBezTo>
                  <a:cubicBezTo>
                    <a:pt x="222250" y="4982210"/>
                    <a:pt x="219710" y="4977130"/>
                    <a:pt x="219710" y="4970780"/>
                  </a:cubicBezTo>
                  <a:lnTo>
                    <a:pt x="219710" y="314960"/>
                  </a:lnTo>
                  <a:cubicBezTo>
                    <a:pt x="219710" y="309880"/>
                    <a:pt x="222250" y="304800"/>
                    <a:pt x="226060" y="300990"/>
                  </a:cubicBezTo>
                  <a:lnTo>
                    <a:pt x="240030" y="311150"/>
                  </a:lnTo>
                  <a:lnTo>
                    <a:pt x="240030" y="4975860"/>
                  </a:lnTo>
                  <a:lnTo>
                    <a:pt x="5110480" y="4975860"/>
                  </a:lnTo>
                  <a:cubicBezTo>
                    <a:pt x="5113020" y="4975860"/>
                    <a:pt x="5115560" y="4974590"/>
                    <a:pt x="5116830" y="4974590"/>
                  </a:cubicBezTo>
                  <a:lnTo>
                    <a:pt x="5125720" y="4987290"/>
                  </a:lnTo>
                  <a:close/>
                  <a:moveTo>
                    <a:pt x="5458460" y="19050"/>
                  </a:moveTo>
                  <a:lnTo>
                    <a:pt x="5458460" y="6330950"/>
                  </a:lnTo>
                  <a:cubicBezTo>
                    <a:pt x="5458460" y="6336030"/>
                    <a:pt x="5455920" y="6341110"/>
                    <a:pt x="5450840" y="6344920"/>
                  </a:cubicBezTo>
                  <a:lnTo>
                    <a:pt x="5429250" y="6329680"/>
                  </a:lnTo>
                  <a:lnTo>
                    <a:pt x="5429250" y="20320"/>
                  </a:lnTo>
                  <a:lnTo>
                    <a:pt x="13970" y="20320"/>
                  </a:lnTo>
                  <a:lnTo>
                    <a:pt x="0" y="7620"/>
                  </a:lnTo>
                  <a:cubicBezTo>
                    <a:pt x="3810" y="2540"/>
                    <a:pt x="8890" y="0"/>
                    <a:pt x="15240" y="0"/>
                  </a:cubicBezTo>
                  <a:lnTo>
                    <a:pt x="5439410" y="0"/>
                  </a:lnTo>
                  <a:cubicBezTo>
                    <a:pt x="5449570" y="0"/>
                    <a:pt x="5458460" y="8890"/>
                    <a:pt x="5458460" y="19050"/>
                  </a:cubicBezTo>
                  <a:close/>
                  <a:moveTo>
                    <a:pt x="5455920" y="30480"/>
                  </a:moveTo>
                  <a:cubicBezTo>
                    <a:pt x="5453380" y="26670"/>
                    <a:pt x="5450840" y="24130"/>
                    <a:pt x="5447030" y="21590"/>
                  </a:cubicBezTo>
                  <a:lnTo>
                    <a:pt x="5455920" y="3048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3246260" y="2075538"/>
            <a:ext cx="5115843" cy="1265008"/>
          </a:xfrm>
          <a:custGeom>
            <a:avLst/>
            <a:gdLst/>
            <a:ahLst/>
            <a:cxnLst/>
            <a:rect r="r" b="b" t="t" l="l"/>
            <a:pathLst>
              <a:path h="1265008" w="5115843">
                <a:moveTo>
                  <a:pt x="0" y="0"/>
                </a:moveTo>
                <a:lnTo>
                  <a:pt x="5115843" y="0"/>
                </a:lnTo>
                <a:lnTo>
                  <a:pt x="5115843" y="1265008"/>
                </a:lnTo>
                <a:lnTo>
                  <a:pt x="0" y="126500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269226" y="3795667"/>
            <a:ext cx="8234705" cy="1771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62"/>
              </a:lnSpc>
            </a:pPr>
            <a:r>
              <a:rPr lang="en-US" sz="7906">
                <a:solidFill>
                  <a:srgbClr val="000000"/>
                </a:solidFill>
                <a:latin typeface="Sugo Display"/>
                <a:ea typeface="Sugo Display"/>
                <a:cs typeface="Sugo Display"/>
                <a:sym typeface="Sugo Display"/>
              </a:rPr>
              <a:t>SOMOS A EMPRESA </a:t>
            </a:r>
            <a:r>
              <a:rPr lang="en-US" sz="7906" i="true">
                <a:solidFill>
                  <a:srgbClr val="000000"/>
                </a:solidFill>
                <a:latin typeface="Sugo Display Italics"/>
                <a:ea typeface="Sugo Display Italics"/>
                <a:cs typeface="Sugo Display Italics"/>
                <a:sym typeface="Sugo Display Italics"/>
              </a:rPr>
              <a:t>HELPDAY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670444" y="834320"/>
            <a:ext cx="4999823" cy="2206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36"/>
              </a:lnSpc>
            </a:pPr>
            <a:r>
              <a:rPr lang="en-US" sz="12883">
                <a:solidFill>
                  <a:srgbClr val="000000"/>
                </a:solidFill>
                <a:latin typeface="Brittany"/>
                <a:ea typeface="Brittany"/>
                <a:cs typeface="Brittany"/>
                <a:sym typeface="Brittany"/>
              </a:rPr>
              <a:t>Conceito</a:t>
            </a:r>
          </a:p>
        </p:txBody>
      </p:sp>
      <p:grpSp>
        <p:nvGrpSpPr>
          <p:cNvPr name="Group 12" id="12"/>
          <p:cNvGrpSpPr>
            <a:grpSpLocks noChangeAspect="true"/>
          </p:cNvGrpSpPr>
          <p:nvPr/>
        </p:nvGrpSpPr>
        <p:grpSpPr>
          <a:xfrm rot="-345026">
            <a:off x="12664079" y="5231000"/>
            <a:ext cx="4182367" cy="4858698"/>
            <a:chOff x="0" y="0"/>
            <a:chExt cx="546608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439410" cy="6348730"/>
            </a:xfrm>
            <a:custGeom>
              <a:avLst/>
              <a:gdLst/>
              <a:ahLst/>
              <a:cxnLst/>
              <a:rect r="r" b="b" t="t" l="l"/>
              <a:pathLst>
                <a:path h="6348730" w="5439410">
                  <a:moveTo>
                    <a:pt x="5419090" y="0"/>
                  </a:moveTo>
                  <a:lnTo>
                    <a:pt x="19050" y="0"/>
                  </a:lnTo>
                  <a:cubicBezTo>
                    <a:pt x="8890" y="0"/>
                    <a:pt x="0" y="8890"/>
                    <a:pt x="0" y="20320"/>
                  </a:cubicBezTo>
                  <a:lnTo>
                    <a:pt x="0" y="6329680"/>
                  </a:lnTo>
                  <a:cubicBezTo>
                    <a:pt x="0" y="6339840"/>
                    <a:pt x="8890" y="6348730"/>
                    <a:pt x="19050" y="6348730"/>
                  </a:cubicBezTo>
                  <a:lnTo>
                    <a:pt x="5419090" y="6348730"/>
                  </a:lnTo>
                  <a:cubicBezTo>
                    <a:pt x="5429250" y="6348730"/>
                    <a:pt x="5438140" y="6339840"/>
                    <a:pt x="5438140" y="6329680"/>
                  </a:cubicBezTo>
                  <a:lnTo>
                    <a:pt x="5438140" y="20320"/>
                  </a:lnTo>
                  <a:cubicBezTo>
                    <a:pt x="5439410" y="8890"/>
                    <a:pt x="5430520" y="0"/>
                    <a:pt x="5419090" y="0"/>
                  </a:cubicBezTo>
                  <a:close/>
                  <a:moveTo>
                    <a:pt x="5137150" y="314960"/>
                  </a:moveTo>
                  <a:lnTo>
                    <a:pt x="5137150" y="4970780"/>
                  </a:lnTo>
                  <a:cubicBezTo>
                    <a:pt x="5137150" y="4980940"/>
                    <a:pt x="5128260" y="4989830"/>
                    <a:pt x="5118100" y="4989830"/>
                  </a:cubicBezTo>
                  <a:lnTo>
                    <a:pt x="266700" y="4989830"/>
                  </a:lnTo>
                  <a:cubicBezTo>
                    <a:pt x="256540" y="4989830"/>
                    <a:pt x="247650" y="4980940"/>
                    <a:pt x="247650" y="4970780"/>
                  </a:cubicBezTo>
                  <a:lnTo>
                    <a:pt x="247650" y="314960"/>
                  </a:lnTo>
                  <a:cubicBezTo>
                    <a:pt x="247650" y="304800"/>
                    <a:pt x="256540" y="295910"/>
                    <a:pt x="266700" y="295910"/>
                  </a:cubicBezTo>
                  <a:lnTo>
                    <a:pt x="5118100" y="295910"/>
                  </a:lnTo>
                  <a:cubicBezTo>
                    <a:pt x="5129530" y="294640"/>
                    <a:pt x="5137150" y="303530"/>
                    <a:pt x="5137150" y="314960"/>
                  </a:cubicBezTo>
                  <a:close/>
                </a:path>
              </a:pathLst>
            </a:custGeom>
            <a:solidFill>
              <a:srgbClr val="DFDFE0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47650" y="294640"/>
              <a:ext cx="4889500" cy="4693920"/>
            </a:xfrm>
            <a:custGeom>
              <a:avLst/>
              <a:gdLst/>
              <a:ahLst/>
              <a:cxnLst/>
              <a:rect r="r" b="b" t="t" l="l"/>
              <a:pathLst>
                <a:path h="4693920" w="4889500">
                  <a:moveTo>
                    <a:pt x="4870450" y="0"/>
                  </a:moveTo>
                  <a:lnTo>
                    <a:pt x="19050" y="0"/>
                  </a:lnTo>
                  <a:cubicBezTo>
                    <a:pt x="8890" y="0"/>
                    <a:pt x="0" y="8890"/>
                    <a:pt x="0" y="19050"/>
                  </a:cubicBezTo>
                  <a:lnTo>
                    <a:pt x="0" y="4674870"/>
                  </a:lnTo>
                  <a:cubicBezTo>
                    <a:pt x="0" y="4686300"/>
                    <a:pt x="8890" y="4693920"/>
                    <a:pt x="19050" y="4693920"/>
                  </a:cubicBezTo>
                  <a:lnTo>
                    <a:pt x="4870450" y="4693920"/>
                  </a:lnTo>
                  <a:cubicBezTo>
                    <a:pt x="4880610" y="4693920"/>
                    <a:pt x="4889500" y="4685030"/>
                    <a:pt x="4889500" y="4674870"/>
                  </a:cubicBezTo>
                  <a:lnTo>
                    <a:pt x="4889500" y="20320"/>
                  </a:lnTo>
                  <a:cubicBezTo>
                    <a:pt x="4889500" y="8890"/>
                    <a:pt x="4881880" y="0"/>
                    <a:pt x="4870450" y="0"/>
                  </a:cubicBezTo>
                  <a:close/>
                </a:path>
              </a:pathLst>
            </a:custGeom>
            <a:blipFill>
              <a:blip r:embed="rId8"/>
              <a:stretch>
                <a:fillRect l="-5755" t="-2619" r="0" b="-8675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1270" y="6350"/>
              <a:ext cx="5457190" cy="6342380"/>
            </a:xfrm>
            <a:custGeom>
              <a:avLst/>
              <a:gdLst/>
              <a:ahLst/>
              <a:cxnLst/>
              <a:rect r="r" b="b" t="t" l="l"/>
              <a:pathLst>
                <a:path h="6342380" w="5457190">
                  <a:moveTo>
                    <a:pt x="5137150" y="302260"/>
                  </a:moveTo>
                  <a:cubicBezTo>
                    <a:pt x="5137150" y="302260"/>
                    <a:pt x="5133340" y="290830"/>
                    <a:pt x="5119370" y="289560"/>
                  </a:cubicBezTo>
                  <a:lnTo>
                    <a:pt x="248920" y="289560"/>
                  </a:lnTo>
                  <a:cubicBezTo>
                    <a:pt x="240030" y="289560"/>
                    <a:pt x="228600" y="293370"/>
                    <a:pt x="228600" y="303530"/>
                  </a:cubicBezTo>
                  <a:lnTo>
                    <a:pt x="232410" y="312420"/>
                  </a:lnTo>
                  <a:cubicBezTo>
                    <a:pt x="236220" y="307340"/>
                    <a:pt x="242570" y="304800"/>
                    <a:pt x="248920" y="304800"/>
                  </a:cubicBezTo>
                  <a:lnTo>
                    <a:pt x="5123180" y="304800"/>
                  </a:lnTo>
                  <a:lnTo>
                    <a:pt x="5123180" y="4966970"/>
                  </a:lnTo>
                  <a:cubicBezTo>
                    <a:pt x="5123180" y="4973320"/>
                    <a:pt x="5120640" y="4979670"/>
                    <a:pt x="5115560" y="4983480"/>
                  </a:cubicBezTo>
                  <a:lnTo>
                    <a:pt x="5120640" y="4983480"/>
                  </a:lnTo>
                  <a:cubicBezTo>
                    <a:pt x="5129530" y="4983480"/>
                    <a:pt x="5137150" y="4975860"/>
                    <a:pt x="5137150" y="4966970"/>
                  </a:cubicBezTo>
                  <a:lnTo>
                    <a:pt x="5137150" y="302260"/>
                  </a:lnTo>
                  <a:close/>
                  <a:moveTo>
                    <a:pt x="5438140" y="6324600"/>
                  </a:moveTo>
                  <a:lnTo>
                    <a:pt x="20320" y="6324600"/>
                  </a:lnTo>
                  <a:lnTo>
                    <a:pt x="20320" y="12700"/>
                  </a:lnTo>
                  <a:lnTo>
                    <a:pt x="6350" y="0"/>
                  </a:lnTo>
                  <a:lnTo>
                    <a:pt x="5080" y="0"/>
                  </a:lnTo>
                  <a:cubicBezTo>
                    <a:pt x="2540" y="3810"/>
                    <a:pt x="0" y="7620"/>
                    <a:pt x="0" y="12700"/>
                  </a:cubicBezTo>
                  <a:lnTo>
                    <a:pt x="0" y="6323330"/>
                  </a:lnTo>
                  <a:cubicBezTo>
                    <a:pt x="0" y="6334760"/>
                    <a:pt x="8890" y="6342380"/>
                    <a:pt x="19050" y="6342380"/>
                  </a:cubicBezTo>
                  <a:lnTo>
                    <a:pt x="5444490" y="6342380"/>
                  </a:lnTo>
                  <a:cubicBezTo>
                    <a:pt x="5449570" y="6342380"/>
                    <a:pt x="5453380" y="6341110"/>
                    <a:pt x="5457190" y="6337300"/>
                  </a:cubicBezTo>
                  <a:lnTo>
                    <a:pt x="5438140" y="63246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7620" y="0"/>
              <a:ext cx="5458460" cy="6344920"/>
            </a:xfrm>
            <a:custGeom>
              <a:avLst/>
              <a:gdLst/>
              <a:ahLst/>
              <a:cxnLst/>
              <a:rect r="r" b="b" t="t" l="l"/>
              <a:pathLst>
                <a:path h="6344920" w="5458460">
                  <a:moveTo>
                    <a:pt x="5125720" y="4987290"/>
                  </a:moveTo>
                  <a:cubicBezTo>
                    <a:pt x="5121910" y="4992370"/>
                    <a:pt x="5116830" y="4994910"/>
                    <a:pt x="5110480" y="4994910"/>
                  </a:cubicBezTo>
                  <a:lnTo>
                    <a:pt x="243840" y="4994910"/>
                  </a:lnTo>
                  <a:cubicBezTo>
                    <a:pt x="237490" y="4994910"/>
                    <a:pt x="231140" y="4992370"/>
                    <a:pt x="227330" y="4986020"/>
                  </a:cubicBezTo>
                  <a:cubicBezTo>
                    <a:pt x="222250" y="4982210"/>
                    <a:pt x="219710" y="4977130"/>
                    <a:pt x="219710" y="4970780"/>
                  </a:cubicBezTo>
                  <a:lnTo>
                    <a:pt x="219710" y="314960"/>
                  </a:lnTo>
                  <a:cubicBezTo>
                    <a:pt x="219710" y="309880"/>
                    <a:pt x="222250" y="304800"/>
                    <a:pt x="226060" y="300990"/>
                  </a:cubicBezTo>
                  <a:lnTo>
                    <a:pt x="240030" y="311150"/>
                  </a:lnTo>
                  <a:lnTo>
                    <a:pt x="240030" y="4975860"/>
                  </a:lnTo>
                  <a:lnTo>
                    <a:pt x="5110480" y="4975860"/>
                  </a:lnTo>
                  <a:cubicBezTo>
                    <a:pt x="5113020" y="4975860"/>
                    <a:pt x="5115560" y="4974590"/>
                    <a:pt x="5116830" y="4974590"/>
                  </a:cubicBezTo>
                  <a:lnTo>
                    <a:pt x="5125720" y="4987290"/>
                  </a:lnTo>
                  <a:close/>
                  <a:moveTo>
                    <a:pt x="5458460" y="19050"/>
                  </a:moveTo>
                  <a:lnTo>
                    <a:pt x="5458460" y="6330950"/>
                  </a:lnTo>
                  <a:cubicBezTo>
                    <a:pt x="5458460" y="6336030"/>
                    <a:pt x="5455920" y="6341110"/>
                    <a:pt x="5450840" y="6344920"/>
                  </a:cubicBezTo>
                  <a:lnTo>
                    <a:pt x="5429250" y="6329680"/>
                  </a:lnTo>
                  <a:lnTo>
                    <a:pt x="5429250" y="20320"/>
                  </a:lnTo>
                  <a:lnTo>
                    <a:pt x="13970" y="20320"/>
                  </a:lnTo>
                  <a:lnTo>
                    <a:pt x="0" y="7620"/>
                  </a:lnTo>
                  <a:cubicBezTo>
                    <a:pt x="3810" y="2540"/>
                    <a:pt x="8890" y="0"/>
                    <a:pt x="15240" y="0"/>
                  </a:cubicBezTo>
                  <a:lnTo>
                    <a:pt x="5439410" y="0"/>
                  </a:lnTo>
                  <a:cubicBezTo>
                    <a:pt x="5449570" y="0"/>
                    <a:pt x="5458460" y="8890"/>
                    <a:pt x="5458460" y="19050"/>
                  </a:cubicBezTo>
                  <a:close/>
                  <a:moveTo>
                    <a:pt x="5455920" y="30480"/>
                  </a:moveTo>
                  <a:cubicBezTo>
                    <a:pt x="5453380" y="26670"/>
                    <a:pt x="5450840" y="24130"/>
                    <a:pt x="5447030" y="21590"/>
                  </a:cubicBezTo>
                  <a:lnTo>
                    <a:pt x="5455920" y="3048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7" id="17"/>
          <p:cNvSpPr/>
          <p:nvPr/>
        </p:nvSpPr>
        <p:spPr>
          <a:xfrm flipH="false" flipV="false" rot="0">
            <a:off x="-2293992" y="2495540"/>
            <a:ext cx="4092356" cy="4114800"/>
          </a:xfrm>
          <a:custGeom>
            <a:avLst/>
            <a:gdLst/>
            <a:ahLst/>
            <a:cxnLst/>
            <a:rect r="r" b="b" t="t" l="l"/>
            <a:pathLst>
              <a:path h="4114800" w="4092356">
                <a:moveTo>
                  <a:pt x="0" y="0"/>
                </a:moveTo>
                <a:lnTo>
                  <a:pt x="4092356" y="0"/>
                </a:lnTo>
                <a:lnTo>
                  <a:pt x="40923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763386" y="5767414"/>
            <a:ext cx="8813940" cy="3748737"/>
            <a:chOff x="0" y="0"/>
            <a:chExt cx="11751920" cy="4998316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-57150"/>
              <a:ext cx="11751920" cy="23579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51"/>
                </a:lnSpc>
              </a:pPr>
              <a:r>
                <a:rPr lang="en-US" sz="2536">
                  <a:solidFill>
                    <a:srgbClr val="000000"/>
                  </a:solidFill>
                  <a:latin typeface="TT Fors"/>
                  <a:ea typeface="TT Fors"/>
                  <a:cs typeface="TT Fors"/>
                  <a:sym typeface="TT Fors"/>
                </a:rPr>
                <a:t>De acordo com pesquisa recentes, o Brasil possui</a:t>
              </a:r>
              <a:r>
                <a:rPr lang="en-US" sz="2536" i="true">
                  <a:solidFill>
                    <a:srgbClr val="000000"/>
                  </a:solidFill>
                  <a:latin typeface="TT Fors Italics"/>
                  <a:ea typeface="TT Fors Italics"/>
                  <a:cs typeface="TT Fors Italics"/>
                  <a:sym typeface="TT Fors Italics"/>
                </a:rPr>
                <a:t> 29,9 milhões</a:t>
              </a:r>
              <a:r>
                <a:rPr lang="en-US" sz="2536">
                  <a:solidFill>
                    <a:srgbClr val="000000"/>
                  </a:solidFill>
                  <a:latin typeface="TT Fors"/>
                  <a:ea typeface="TT Fors"/>
                  <a:cs typeface="TT Fors"/>
                  <a:sym typeface="TT Fors"/>
                </a:rPr>
                <a:t> de trabalhadores autônomos. Diante desse cenário, vimos a necessidade de criar uma plataforma que agrupasse e promovesse o trabalho dessas pessoas.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2639468"/>
              <a:ext cx="11751920" cy="23588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51"/>
                </a:lnSpc>
              </a:pPr>
              <a:r>
                <a:rPr lang="en-US" sz="2536">
                  <a:solidFill>
                    <a:srgbClr val="000000"/>
                  </a:solidFill>
                  <a:latin typeface="TT Fors"/>
                  <a:ea typeface="TT Fors"/>
                  <a:cs typeface="TT Fors"/>
                  <a:sym typeface="TT Fors"/>
                </a:rPr>
                <a:t>Com isso surgiu a ideia da </a:t>
              </a:r>
              <a:r>
                <a:rPr lang="en-US" b="true" sz="2536" i="true">
                  <a:solidFill>
                    <a:srgbClr val="000000"/>
                  </a:solidFill>
                  <a:latin typeface="TT Fors Bold Italics"/>
                  <a:ea typeface="TT Fors Bold Italics"/>
                  <a:cs typeface="TT Fors Bold Italics"/>
                  <a:sym typeface="TT Fors Bold Italics"/>
                </a:rPr>
                <a:t>Help:Day</a:t>
              </a:r>
              <a:r>
                <a:rPr lang="en-US" sz="2536">
                  <a:solidFill>
                    <a:srgbClr val="000000"/>
                  </a:solidFill>
                  <a:latin typeface="TT Fors"/>
                  <a:ea typeface="TT Fors"/>
                  <a:cs typeface="TT Fors"/>
                  <a:sym typeface="TT Fors"/>
                </a:rPr>
                <a:t>, um aplicativo de serviço onde se é possivel encontrar técnicos especializados para ajudar em problemas doméstico, corriqueiros, do dia a dia.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291" r="0" b="-8329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959056" y="-264845"/>
            <a:ext cx="4092356" cy="4114800"/>
          </a:xfrm>
          <a:custGeom>
            <a:avLst/>
            <a:gdLst/>
            <a:ahLst/>
            <a:cxnLst/>
            <a:rect r="r" b="b" t="t" l="l"/>
            <a:pathLst>
              <a:path h="4114800" w="4092356">
                <a:moveTo>
                  <a:pt x="0" y="0"/>
                </a:moveTo>
                <a:lnTo>
                  <a:pt x="4092355" y="0"/>
                </a:lnTo>
                <a:lnTo>
                  <a:pt x="40923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385780" y="-769116"/>
            <a:ext cx="3513238" cy="3532506"/>
          </a:xfrm>
          <a:custGeom>
            <a:avLst/>
            <a:gdLst/>
            <a:ahLst/>
            <a:cxnLst/>
            <a:rect r="r" b="b" t="t" l="l"/>
            <a:pathLst>
              <a:path h="3532506" w="3513238">
                <a:moveTo>
                  <a:pt x="0" y="0"/>
                </a:moveTo>
                <a:lnTo>
                  <a:pt x="3513238" y="0"/>
                </a:lnTo>
                <a:lnTo>
                  <a:pt x="3513238" y="3532507"/>
                </a:lnTo>
                <a:lnTo>
                  <a:pt x="0" y="35325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5693293">
            <a:off x="199542" y="3242948"/>
            <a:ext cx="2874221" cy="2477056"/>
          </a:xfrm>
          <a:custGeom>
            <a:avLst/>
            <a:gdLst/>
            <a:ahLst/>
            <a:cxnLst/>
            <a:rect r="r" b="b" t="t" l="l"/>
            <a:pathLst>
              <a:path h="2477056" w="2874221">
                <a:moveTo>
                  <a:pt x="0" y="0"/>
                </a:moveTo>
                <a:lnTo>
                  <a:pt x="2874221" y="0"/>
                </a:lnTo>
                <a:lnTo>
                  <a:pt x="2874221" y="2477056"/>
                </a:lnTo>
                <a:lnTo>
                  <a:pt x="0" y="247705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6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4267233">
            <a:off x="14948105" y="3220137"/>
            <a:ext cx="2021902" cy="1477826"/>
          </a:xfrm>
          <a:custGeom>
            <a:avLst/>
            <a:gdLst/>
            <a:ahLst/>
            <a:cxnLst/>
            <a:rect r="r" b="b" t="t" l="l"/>
            <a:pathLst>
              <a:path h="1477826" w="2021902">
                <a:moveTo>
                  <a:pt x="0" y="0"/>
                </a:moveTo>
                <a:lnTo>
                  <a:pt x="2021901" y="0"/>
                </a:lnTo>
                <a:lnTo>
                  <a:pt x="2021901" y="1477826"/>
                </a:lnTo>
                <a:lnTo>
                  <a:pt x="0" y="147782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65999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295292" y="412142"/>
            <a:ext cx="7315200" cy="2314263"/>
          </a:xfrm>
          <a:custGeom>
            <a:avLst/>
            <a:gdLst/>
            <a:ahLst/>
            <a:cxnLst/>
            <a:rect r="r" b="b" t="t" l="l"/>
            <a:pathLst>
              <a:path h="2314263" w="7315200">
                <a:moveTo>
                  <a:pt x="0" y="0"/>
                </a:moveTo>
                <a:lnTo>
                  <a:pt x="7315200" y="0"/>
                </a:lnTo>
                <a:lnTo>
                  <a:pt x="7315200" y="2314264"/>
                </a:lnTo>
                <a:lnTo>
                  <a:pt x="0" y="231426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2737371" y="2971928"/>
            <a:ext cx="5115843" cy="1415076"/>
            <a:chOff x="0" y="0"/>
            <a:chExt cx="6821124" cy="188676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200090"/>
              <a:ext cx="6821124" cy="1686678"/>
            </a:xfrm>
            <a:custGeom>
              <a:avLst/>
              <a:gdLst/>
              <a:ahLst/>
              <a:cxnLst/>
              <a:rect r="r" b="b" t="t" l="l"/>
              <a:pathLst>
                <a:path h="1686678" w="6821124">
                  <a:moveTo>
                    <a:pt x="0" y="0"/>
                  </a:moveTo>
                  <a:lnTo>
                    <a:pt x="6821124" y="0"/>
                  </a:lnTo>
                  <a:lnTo>
                    <a:pt x="6821124" y="1686677"/>
                  </a:lnTo>
                  <a:lnTo>
                    <a:pt x="0" y="168667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803170" y="-133350"/>
              <a:ext cx="4648023" cy="15834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026"/>
                </a:lnSpc>
              </a:pPr>
              <a:r>
                <a:rPr lang="en-US" sz="7161">
                  <a:solidFill>
                    <a:srgbClr val="000000"/>
                  </a:solidFill>
                  <a:latin typeface="Brittany"/>
                  <a:ea typeface="Brittany"/>
                  <a:cs typeface="Brittany"/>
                  <a:sym typeface="Brittany"/>
                </a:rPr>
                <a:t>Carol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-535934" y="6362595"/>
            <a:ext cx="3273305" cy="3924405"/>
          </a:xfrm>
          <a:custGeom>
            <a:avLst/>
            <a:gdLst/>
            <a:ahLst/>
            <a:cxnLst/>
            <a:rect r="r" b="b" t="t" l="l"/>
            <a:pathLst>
              <a:path h="3924405" w="3273305">
                <a:moveTo>
                  <a:pt x="0" y="0"/>
                </a:moveTo>
                <a:lnTo>
                  <a:pt x="3273305" y="0"/>
                </a:lnTo>
                <a:lnTo>
                  <a:pt x="3273305" y="3924405"/>
                </a:lnTo>
                <a:lnTo>
                  <a:pt x="0" y="3924405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-9069" r="0" b="-23626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4206248" y="5319422"/>
            <a:ext cx="4295724" cy="5362448"/>
          </a:xfrm>
          <a:custGeom>
            <a:avLst/>
            <a:gdLst/>
            <a:ahLst/>
            <a:cxnLst/>
            <a:rect r="r" b="b" t="t" l="l"/>
            <a:pathLst>
              <a:path h="5362448" w="4295724">
                <a:moveTo>
                  <a:pt x="0" y="0"/>
                </a:moveTo>
                <a:lnTo>
                  <a:pt x="4295724" y="0"/>
                </a:lnTo>
                <a:lnTo>
                  <a:pt x="4295724" y="5362448"/>
                </a:lnTo>
                <a:lnTo>
                  <a:pt x="0" y="5362448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3699537" y="1184227"/>
            <a:ext cx="10506711" cy="1278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441"/>
              </a:lnSpc>
              <a:spcBef>
                <a:spcPct val="0"/>
              </a:spcBef>
            </a:pPr>
            <a:r>
              <a:rPr lang="en-US" sz="9441">
                <a:solidFill>
                  <a:srgbClr val="000000"/>
                </a:solidFill>
                <a:latin typeface="Sugo Display"/>
                <a:ea typeface="Sugo Display"/>
                <a:cs typeface="Sugo Display"/>
                <a:sym typeface="Sugo Display"/>
              </a:rPr>
              <a:t>PERSONA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412787" y="4577504"/>
            <a:ext cx="6395411" cy="3126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25"/>
              </a:lnSpc>
            </a:pPr>
            <a:r>
              <a:rPr lang="en-US" sz="2518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Leonardo, formado em instalações elétricas , fazia parte da equipe de trabalhadores registrados na HELPDAY e prontamente aceitou o serviço de Carol, ajustando combinados na aba de mensagens e marando o melhor horario para ambos.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9608032" y="2974128"/>
            <a:ext cx="5591774" cy="1412876"/>
            <a:chOff x="0" y="0"/>
            <a:chExt cx="7455699" cy="188383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199779"/>
              <a:ext cx="6810521" cy="1684056"/>
            </a:xfrm>
            <a:custGeom>
              <a:avLst/>
              <a:gdLst/>
              <a:ahLst/>
              <a:cxnLst/>
              <a:rect r="r" b="b" t="t" l="l"/>
              <a:pathLst>
                <a:path h="1684056" w="6810521">
                  <a:moveTo>
                    <a:pt x="0" y="0"/>
                  </a:moveTo>
                  <a:lnTo>
                    <a:pt x="6810521" y="0"/>
                  </a:lnTo>
                  <a:lnTo>
                    <a:pt x="6810521" y="1684056"/>
                  </a:lnTo>
                  <a:lnTo>
                    <a:pt x="0" y="16840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7" id="17"/>
            <p:cNvSpPr txBox="true"/>
            <p:nvPr/>
          </p:nvSpPr>
          <p:spPr>
            <a:xfrm rot="0">
              <a:off x="801921" y="-142875"/>
              <a:ext cx="6653778" cy="15907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010"/>
                </a:lnSpc>
              </a:pPr>
              <a:r>
                <a:rPr lang="en-US" sz="7150">
                  <a:solidFill>
                    <a:srgbClr val="000000"/>
                  </a:solidFill>
                  <a:latin typeface="Brittany"/>
                  <a:ea typeface="Brittany"/>
                  <a:cs typeface="Brittany"/>
                  <a:sym typeface="Brittany"/>
                </a:rPr>
                <a:t>Leonardo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691467" y="4424326"/>
            <a:ext cx="7207650" cy="3576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43"/>
              </a:lnSpc>
            </a:pPr>
            <a:r>
              <a:rPr lang="en-US" sz="2530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Carol é uma jovem de 22 anos que buscou a HELPDAY para contratar  um serviço para solucionar seu problema mais recente: seu chuveiro havia queimado  ela não sabia como consertar. Entrando no aplicativo, Carol descobriu que havia um tecnico em instalações eletricas proximo a ela que poderia ser contratado para realizar o serviço.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291" r="0" b="-8329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09981" y="3851353"/>
            <a:ext cx="5803064" cy="5803064"/>
          </a:xfrm>
          <a:custGeom>
            <a:avLst/>
            <a:gdLst/>
            <a:ahLst/>
            <a:cxnLst/>
            <a:rect r="r" b="b" t="t" l="l"/>
            <a:pathLst>
              <a:path h="5803064" w="5803064">
                <a:moveTo>
                  <a:pt x="0" y="0"/>
                </a:moveTo>
                <a:lnTo>
                  <a:pt x="5803064" y="0"/>
                </a:lnTo>
                <a:lnTo>
                  <a:pt x="5803064" y="5803064"/>
                </a:lnTo>
                <a:lnTo>
                  <a:pt x="0" y="58030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139917" y="4642506"/>
            <a:ext cx="4943191" cy="4299865"/>
            <a:chOff x="0" y="0"/>
            <a:chExt cx="1528763" cy="132980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528763" cy="1329804"/>
            </a:xfrm>
            <a:custGeom>
              <a:avLst/>
              <a:gdLst/>
              <a:ahLst/>
              <a:cxnLst/>
              <a:rect r="r" b="b" t="t" l="l"/>
              <a:pathLst>
                <a:path h="1329804" w="1528763">
                  <a:moveTo>
                    <a:pt x="117463" y="0"/>
                  </a:moveTo>
                  <a:lnTo>
                    <a:pt x="1411300" y="0"/>
                  </a:lnTo>
                  <a:cubicBezTo>
                    <a:pt x="1442453" y="0"/>
                    <a:pt x="1472331" y="12376"/>
                    <a:pt x="1494359" y="34404"/>
                  </a:cubicBezTo>
                  <a:cubicBezTo>
                    <a:pt x="1516388" y="56433"/>
                    <a:pt x="1528763" y="86310"/>
                    <a:pt x="1528763" y="117463"/>
                  </a:cubicBezTo>
                  <a:lnTo>
                    <a:pt x="1528763" y="1212341"/>
                  </a:lnTo>
                  <a:cubicBezTo>
                    <a:pt x="1528763" y="1243494"/>
                    <a:pt x="1516388" y="1273371"/>
                    <a:pt x="1494359" y="1295400"/>
                  </a:cubicBezTo>
                  <a:cubicBezTo>
                    <a:pt x="1472331" y="1317429"/>
                    <a:pt x="1442453" y="1329804"/>
                    <a:pt x="1411300" y="1329804"/>
                  </a:cubicBezTo>
                  <a:lnTo>
                    <a:pt x="117463" y="1329804"/>
                  </a:lnTo>
                  <a:cubicBezTo>
                    <a:pt x="86310" y="1329804"/>
                    <a:pt x="56433" y="1317429"/>
                    <a:pt x="34404" y="1295400"/>
                  </a:cubicBezTo>
                  <a:cubicBezTo>
                    <a:pt x="12376" y="1273371"/>
                    <a:pt x="0" y="1243494"/>
                    <a:pt x="0" y="1212341"/>
                  </a:cubicBezTo>
                  <a:lnTo>
                    <a:pt x="0" y="117463"/>
                  </a:lnTo>
                  <a:cubicBezTo>
                    <a:pt x="0" y="86310"/>
                    <a:pt x="12376" y="56433"/>
                    <a:pt x="34404" y="34404"/>
                  </a:cubicBezTo>
                  <a:cubicBezTo>
                    <a:pt x="56433" y="12376"/>
                    <a:pt x="86310" y="0"/>
                    <a:pt x="11746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528763" cy="1367904"/>
            </a:xfrm>
            <a:prstGeom prst="rect">
              <a:avLst/>
            </a:prstGeom>
          </p:spPr>
          <p:txBody>
            <a:bodyPr anchor="ctr" rtlCol="false" tIns="43262" lIns="43262" bIns="43262" rIns="43262"/>
            <a:lstStyle/>
            <a:p>
              <a:pPr algn="ctr">
                <a:lnSpc>
                  <a:spcPts val="3219"/>
                </a:lnSpc>
              </a:pPr>
              <a:r>
                <a:rPr lang="en-US" sz="2299">
                  <a:solidFill>
                    <a:srgbClr val="000000"/>
                  </a:solidFill>
                  <a:latin typeface="TT Fors"/>
                  <a:ea typeface="TT Fors"/>
                  <a:cs typeface="TT Fors"/>
                  <a:sym typeface="TT Fors"/>
                </a:rPr>
                <a:t>Valorizar os trabalhadores autônomos brasileiros.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967115" y="4974875"/>
            <a:ext cx="3288796" cy="452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8"/>
              </a:lnSpc>
            </a:pPr>
            <a:r>
              <a:rPr lang="en-US" b="true" sz="3284">
                <a:solidFill>
                  <a:srgbClr val="000000"/>
                </a:solidFill>
                <a:latin typeface="TT Fors Bold"/>
                <a:ea typeface="TT Fors Bold"/>
                <a:cs typeface="TT Fors Bold"/>
                <a:sym typeface="TT Fors Bold"/>
              </a:rPr>
              <a:t>Missão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5980326" y="3724780"/>
            <a:ext cx="6327348" cy="6056209"/>
          </a:xfrm>
          <a:custGeom>
            <a:avLst/>
            <a:gdLst/>
            <a:ahLst/>
            <a:cxnLst/>
            <a:rect r="r" b="b" t="t" l="l"/>
            <a:pathLst>
              <a:path h="6056209" w="6327348">
                <a:moveTo>
                  <a:pt x="0" y="0"/>
                </a:moveTo>
                <a:lnTo>
                  <a:pt x="6327348" y="0"/>
                </a:lnTo>
                <a:lnTo>
                  <a:pt x="6327348" y="6056210"/>
                </a:lnTo>
                <a:lnTo>
                  <a:pt x="0" y="60562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238" r="0" b="-2238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6280466" y="4648356"/>
            <a:ext cx="5408348" cy="4209059"/>
            <a:chOff x="0" y="0"/>
            <a:chExt cx="2000877" cy="155718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000877" cy="1557187"/>
            </a:xfrm>
            <a:custGeom>
              <a:avLst/>
              <a:gdLst/>
              <a:ahLst/>
              <a:cxnLst/>
              <a:rect r="r" b="b" t="t" l="l"/>
              <a:pathLst>
                <a:path h="1557187" w="2000877">
                  <a:moveTo>
                    <a:pt x="107361" y="0"/>
                  </a:moveTo>
                  <a:lnTo>
                    <a:pt x="1893516" y="0"/>
                  </a:lnTo>
                  <a:cubicBezTo>
                    <a:pt x="1921990" y="0"/>
                    <a:pt x="1949297" y="11311"/>
                    <a:pt x="1969431" y="31445"/>
                  </a:cubicBezTo>
                  <a:cubicBezTo>
                    <a:pt x="1989565" y="51579"/>
                    <a:pt x="2000877" y="78887"/>
                    <a:pt x="2000877" y="107361"/>
                  </a:cubicBezTo>
                  <a:lnTo>
                    <a:pt x="2000877" y="1449826"/>
                  </a:lnTo>
                  <a:cubicBezTo>
                    <a:pt x="2000877" y="1509120"/>
                    <a:pt x="1952809" y="1557187"/>
                    <a:pt x="1893516" y="1557187"/>
                  </a:cubicBezTo>
                  <a:lnTo>
                    <a:pt x="107361" y="1557187"/>
                  </a:lnTo>
                  <a:cubicBezTo>
                    <a:pt x="48067" y="1557187"/>
                    <a:pt x="0" y="1509120"/>
                    <a:pt x="0" y="1449826"/>
                  </a:cubicBezTo>
                  <a:lnTo>
                    <a:pt x="0" y="107361"/>
                  </a:lnTo>
                  <a:cubicBezTo>
                    <a:pt x="0" y="48067"/>
                    <a:pt x="48067" y="0"/>
                    <a:pt x="10736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19050"/>
              <a:ext cx="2000877" cy="1538137"/>
            </a:xfrm>
            <a:prstGeom prst="rect">
              <a:avLst/>
            </a:prstGeom>
          </p:spPr>
          <p:txBody>
            <a:bodyPr anchor="ctr" rtlCol="false" tIns="36164" lIns="36164" bIns="36164" rIns="36164"/>
            <a:lstStyle/>
            <a:p>
              <a:pPr algn="ctr">
                <a:lnSpc>
                  <a:spcPts val="2899"/>
                </a:lnSpc>
              </a:pPr>
              <a:r>
                <a:rPr lang="en-US" sz="2499">
                  <a:solidFill>
                    <a:srgbClr val="000000"/>
                  </a:solidFill>
                  <a:latin typeface="TT Fors"/>
                  <a:ea typeface="TT Fors"/>
                  <a:cs typeface="TT Fors"/>
                  <a:sym typeface="TT Fors"/>
                </a:rPr>
                <a:t>Nossa visão é ser uma empresa reconhecida nacionalmente.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1456236" y="3851353"/>
            <a:ext cx="5803064" cy="5803064"/>
          </a:xfrm>
          <a:custGeom>
            <a:avLst/>
            <a:gdLst/>
            <a:ahLst/>
            <a:cxnLst/>
            <a:rect r="r" b="b" t="t" l="l"/>
            <a:pathLst>
              <a:path h="5803064" w="5803064">
                <a:moveTo>
                  <a:pt x="0" y="0"/>
                </a:moveTo>
                <a:lnTo>
                  <a:pt x="5803064" y="0"/>
                </a:lnTo>
                <a:lnTo>
                  <a:pt x="5803064" y="5803064"/>
                </a:lnTo>
                <a:lnTo>
                  <a:pt x="0" y="58030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11886172" y="4642506"/>
            <a:ext cx="4943191" cy="4299865"/>
            <a:chOff x="0" y="0"/>
            <a:chExt cx="1528763" cy="132980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28763" cy="1329804"/>
            </a:xfrm>
            <a:custGeom>
              <a:avLst/>
              <a:gdLst/>
              <a:ahLst/>
              <a:cxnLst/>
              <a:rect r="r" b="b" t="t" l="l"/>
              <a:pathLst>
                <a:path h="1329804" w="1528763">
                  <a:moveTo>
                    <a:pt x="117463" y="0"/>
                  </a:moveTo>
                  <a:lnTo>
                    <a:pt x="1411300" y="0"/>
                  </a:lnTo>
                  <a:cubicBezTo>
                    <a:pt x="1442453" y="0"/>
                    <a:pt x="1472331" y="12376"/>
                    <a:pt x="1494359" y="34404"/>
                  </a:cubicBezTo>
                  <a:cubicBezTo>
                    <a:pt x="1516388" y="56433"/>
                    <a:pt x="1528763" y="86310"/>
                    <a:pt x="1528763" y="117463"/>
                  </a:cubicBezTo>
                  <a:lnTo>
                    <a:pt x="1528763" y="1212341"/>
                  </a:lnTo>
                  <a:cubicBezTo>
                    <a:pt x="1528763" y="1243494"/>
                    <a:pt x="1516388" y="1273371"/>
                    <a:pt x="1494359" y="1295400"/>
                  </a:cubicBezTo>
                  <a:cubicBezTo>
                    <a:pt x="1472331" y="1317429"/>
                    <a:pt x="1442453" y="1329804"/>
                    <a:pt x="1411300" y="1329804"/>
                  </a:cubicBezTo>
                  <a:lnTo>
                    <a:pt x="117463" y="1329804"/>
                  </a:lnTo>
                  <a:cubicBezTo>
                    <a:pt x="86310" y="1329804"/>
                    <a:pt x="56433" y="1317429"/>
                    <a:pt x="34404" y="1295400"/>
                  </a:cubicBezTo>
                  <a:cubicBezTo>
                    <a:pt x="12376" y="1273371"/>
                    <a:pt x="0" y="1243494"/>
                    <a:pt x="0" y="1212341"/>
                  </a:cubicBezTo>
                  <a:lnTo>
                    <a:pt x="0" y="117463"/>
                  </a:lnTo>
                  <a:cubicBezTo>
                    <a:pt x="0" y="86310"/>
                    <a:pt x="12376" y="56433"/>
                    <a:pt x="34404" y="34404"/>
                  </a:cubicBezTo>
                  <a:cubicBezTo>
                    <a:pt x="56433" y="12376"/>
                    <a:pt x="86310" y="0"/>
                    <a:pt x="11746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528763" cy="1367904"/>
            </a:xfrm>
            <a:prstGeom prst="rect">
              <a:avLst/>
            </a:prstGeom>
          </p:spPr>
          <p:txBody>
            <a:bodyPr anchor="ctr" rtlCol="false" tIns="43262" lIns="43262" bIns="43262" rIns="43262"/>
            <a:lstStyle/>
            <a:p>
              <a:pPr algn="ctr">
                <a:lnSpc>
                  <a:spcPts val="3079"/>
                </a:lnSpc>
              </a:pPr>
              <a:r>
                <a:rPr lang="en-US" sz="2199">
                  <a:solidFill>
                    <a:srgbClr val="000000"/>
                  </a:solidFill>
                  <a:latin typeface="TT Fors"/>
                  <a:ea typeface="TT Fors"/>
                  <a:cs typeface="TT Fors"/>
                  <a:sym typeface="TT Fors"/>
                </a:rPr>
                <a:t>Os valores da empresa são o respeito, a segurança e a responsabilidade com os clientes.</a:t>
              </a: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2713370" y="4941044"/>
            <a:ext cx="3288796" cy="452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8"/>
              </a:lnSpc>
            </a:pPr>
            <a:r>
              <a:rPr lang="en-US" b="true" sz="3284">
                <a:solidFill>
                  <a:srgbClr val="000000"/>
                </a:solidFill>
                <a:latin typeface="TT Fors Bold"/>
                <a:ea typeface="TT Fors Bold"/>
                <a:cs typeface="TT Fors Bold"/>
                <a:sym typeface="TT Fors Bold"/>
              </a:rPr>
              <a:t>Valores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5287152" y="755119"/>
            <a:ext cx="7713696" cy="3096234"/>
            <a:chOff x="0" y="0"/>
            <a:chExt cx="10284928" cy="412831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1585129"/>
              <a:ext cx="10284928" cy="2543182"/>
            </a:xfrm>
            <a:custGeom>
              <a:avLst/>
              <a:gdLst/>
              <a:ahLst/>
              <a:cxnLst/>
              <a:rect r="r" b="b" t="t" l="l"/>
              <a:pathLst>
                <a:path h="2543182" w="10284928">
                  <a:moveTo>
                    <a:pt x="0" y="0"/>
                  </a:moveTo>
                  <a:lnTo>
                    <a:pt x="10284928" y="0"/>
                  </a:lnTo>
                  <a:lnTo>
                    <a:pt x="10284928" y="2543183"/>
                  </a:lnTo>
                  <a:lnTo>
                    <a:pt x="0" y="25431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3785646" y="0"/>
              <a:ext cx="3821895" cy="1389780"/>
            </a:xfrm>
            <a:custGeom>
              <a:avLst/>
              <a:gdLst/>
              <a:ahLst/>
              <a:cxnLst/>
              <a:rect r="r" b="b" t="t" l="l"/>
              <a:pathLst>
                <a:path h="1389780" w="3821895">
                  <a:moveTo>
                    <a:pt x="0" y="0"/>
                  </a:moveTo>
                  <a:lnTo>
                    <a:pt x="3821895" y="0"/>
                  </a:lnTo>
                  <a:lnTo>
                    <a:pt x="3821895" y="1389780"/>
                  </a:lnTo>
                  <a:lnTo>
                    <a:pt x="0" y="13897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0" id="20"/>
            <p:cNvSpPr txBox="true"/>
            <p:nvPr/>
          </p:nvSpPr>
          <p:spPr>
            <a:xfrm rot="0">
              <a:off x="235651" y="2117340"/>
              <a:ext cx="9813626" cy="15384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7175"/>
                </a:lnSpc>
              </a:pPr>
              <a:r>
                <a:rPr lang="en-US" sz="9441">
                  <a:solidFill>
                    <a:srgbClr val="000000"/>
                  </a:solidFill>
                  <a:latin typeface="Sugo Display"/>
                  <a:ea typeface="Sugo Display"/>
                  <a:cs typeface="Sugo Display"/>
                  <a:sym typeface="Sugo Display"/>
                </a:rPr>
                <a:t>Ética da Empresa</a:t>
              </a: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7164883" y="4974875"/>
            <a:ext cx="3306669" cy="895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7"/>
              </a:lnSpc>
            </a:pPr>
            <a:r>
              <a:rPr lang="en-US" sz="3302" b="true">
                <a:solidFill>
                  <a:srgbClr val="000000"/>
                </a:solidFill>
                <a:latin typeface="TT Fors Bold"/>
                <a:ea typeface="TT Fors Bold"/>
                <a:cs typeface="TT Fors Bold"/>
                <a:sym typeface="TT Fors Bold"/>
              </a:rPr>
              <a:t>Visão</a:t>
            </a:r>
          </a:p>
          <a:p>
            <a:pPr algn="ctr">
              <a:lnSpc>
                <a:spcPts val="3467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291" r="0" b="-8329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180121" y="1549903"/>
            <a:ext cx="7713696" cy="1907387"/>
          </a:xfrm>
          <a:custGeom>
            <a:avLst/>
            <a:gdLst/>
            <a:ahLst/>
            <a:cxnLst/>
            <a:rect r="r" b="b" t="t" l="l"/>
            <a:pathLst>
              <a:path h="1907387" w="7713696">
                <a:moveTo>
                  <a:pt x="0" y="0"/>
                </a:moveTo>
                <a:lnTo>
                  <a:pt x="7713696" y="0"/>
                </a:lnTo>
                <a:lnTo>
                  <a:pt x="7713696" y="1907386"/>
                </a:lnTo>
                <a:lnTo>
                  <a:pt x="0" y="19073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499512" y="-1266226"/>
            <a:ext cx="4092356" cy="4114800"/>
          </a:xfrm>
          <a:custGeom>
            <a:avLst/>
            <a:gdLst/>
            <a:ahLst/>
            <a:cxnLst/>
            <a:rect r="r" b="b" t="t" l="l"/>
            <a:pathLst>
              <a:path h="4114800" w="4092356">
                <a:moveTo>
                  <a:pt x="0" y="0"/>
                </a:moveTo>
                <a:lnTo>
                  <a:pt x="4092355" y="0"/>
                </a:lnTo>
                <a:lnTo>
                  <a:pt x="40923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019356" y="755119"/>
            <a:ext cx="2866421" cy="1042335"/>
          </a:xfrm>
          <a:custGeom>
            <a:avLst/>
            <a:gdLst/>
            <a:ahLst/>
            <a:cxnLst/>
            <a:rect r="r" b="b" t="t" l="l"/>
            <a:pathLst>
              <a:path h="1042335" w="2866421">
                <a:moveTo>
                  <a:pt x="0" y="0"/>
                </a:moveTo>
                <a:lnTo>
                  <a:pt x="2866421" y="0"/>
                </a:lnTo>
                <a:lnTo>
                  <a:pt x="2866421" y="1042335"/>
                </a:lnTo>
                <a:lnTo>
                  <a:pt x="0" y="104233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180121" y="1939376"/>
            <a:ext cx="8998921" cy="1278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441"/>
              </a:lnSpc>
            </a:pPr>
            <a:r>
              <a:rPr lang="en-US" sz="9441">
                <a:solidFill>
                  <a:srgbClr val="000000"/>
                </a:solidFill>
                <a:latin typeface="Sugo Display"/>
                <a:ea typeface="Sugo Display"/>
                <a:cs typeface="Sugo Display"/>
                <a:sym typeface="Sugo Display"/>
              </a:rPr>
              <a:t>Segurança no APP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982836" y="4022935"/>
            <a:ext cx="785228" cy="727265"/>
          </a:xfrm>
          <a:custGeom>
            <a:avLst/>
            <a:gdLst/>
            <a:ahLst/>
            <a:cxnLst/>
            <a:rect r="r" b="b" t="t" l="l"/>
            <a:pathLst>
              <a:path h="727265" w="785228">
                <a:moveTo>
                  <a:pt x="0" y="0"/>
                </a:moveTo>
                <a:lnTo>
                  <a:pt x="785228" y="0"/>
                </a:lnTo>
                <a:lnTo>
                  <a:pt x="785228" y="727265"/>
                </a:lnTo>
                <a:lnTo>
                  <a:pt x="0" y="72726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82836" y="5637639"/>
            <a:ext cx="785228" cy="727265"/>
          </a:xfrm>
          <a:custGeom>
            <a:avLst/>
            <a:gdLst/>
            <a:ahLst/>
            <a:cxnLst/>
            <a:rect r="r" b="b" t="t" l="l"/>
            <a:pathLst>
              <a:path h="727265" w="785228">
                <a:moveTo>
                  <a:pt x="0" y="0"/>
                </a:moveTo>
                <a:lnTo>
                  <a:pt x="785228" y="0"/>
                </a:lnTo>
                <a:lnTo>
                  <a:pt x="785228" y="727265"/>
                </a:lnTo>
                <a:lnTo>
                  <a:pt x="0" y="72726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982836" y="7252343"/>
            <a:ext cx="785228" cy="727265"/>
          </a:xfrm>
          <a:custGeom>
            <a:avLst/>
            <a:gdLst/>
            <a:ahLst/>
            <a:cxnLst/>
            <a:rect r="r" b="b" t="t" l="l"/>
            <a:pathLst>
              <a:path h="727265" w="785228">
                <a:moveTo>
                  <a:pt x="0" y="0"/>
                </a:moveTo>
                <a:lnTo>
                  <a:pt x="785228" y="0"/>
                </a:lnTo>
                <a:lnTo>
                  <a:pt x="785228" y="727265"/>
                </a:lnTo>
                <a:lnTo>
                  <a:pt x="0" y="72726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5755996" y="3735206"/>
            <a:ext cx="9444463" cy="13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53"/>
              </a:lnSpc>
            </a:pPr>
            <a:r>
              <a:rPr lang="en-US" sz="260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Todos as pessoas que  quiserem se cadastrar no site para poder prestar serviços, terá que fazer uma validação de documentos.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117260" y="3775209"/>
            <a:ext cx="3440826" cy="13233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53"/>
              </a:lnSpc>
            </a:pPr>
            <a:r>
              <a:rPr lang="en-US" sz="5442">
                <a:solidFill>
                  <a:srgbClr val="000000"/>
                </a:solidFill>
                <a:latin typeface="Sugo Display"/>
                <a:ea typeface="Sugo Display"/>
                <a:cs typeface="Sugo Display"/>
                <a:sym typeface="Sugo Display"/>
              </a:rPr>
              <a:t>Etapa de</a:t>
            </a:r>
          </a:p>
          <a:p>
            <a:pPr algn="l" marL="0" indent="0" lvl="0">
              <a:lnSpc>
                <a:spcPts val="4953"/>
              </a:lnSpc>
            </a:pPr>
            <a:r>
              <a:rPr lang="en-US" sz="5442">
                <a:solidFill>
                  <a:srgbClr val="000000"/>
                </a:solidFill>
                <a:latin typeface="Sugo Display"/>
                <a:ea typeface="Sugo Display"/>
                <a:cs typeface="Sugo Display"/>
                <a:sym typeface="Sugo Display"/>
              </a:rPr>
              <a:t>Verificação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755996" y="5349910"/>
            <a:ext cx="9444463" cy="13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53"/>
              </a:lnSpc>
            </a:pPr>
            <a:r>
              <a:rPr lang="en-US" sz="260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Ao solicitar um serviço no aplicativo, o técnico que aceitar vai receber um código que deverá ser informado á pessoa que solicitou o serviço.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117260" y="5389913"/>
            <a:ext cx="3440826" cy="13233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53"/>
              </a:lnSpc>
            </a:pPr>
            <a:r>
              <a:rPr lang="en-US" sz="5442">
                <a:solidFill>
                  <a:srgbClr val="000000"/>
                </a:solidFill>
                <a:latin typeface="Sugo Display"/>
                <a:ea typeface="Sugo Display"/>
                <a:cs typeface="Sugo Display"/>
                <a:sym typeface="Sugo Display"/>
              </a:rPr>
              <a:t>Etapa de</a:t>
            </a:r>
          </a:p>
          <a:p>
            <a:pPr algn="l" marL="0" indent="0" lvl="0">
              <a:lnSpc>
                <a:spcPts val="4953"/>
              </a:lnSpc>
            </a:pPr>
            <a:r>
              <a:rPr lang="en-US" sz="5442">
                <a:solidFill>
                  <a:srgbClr val="000000"/>
                </a:solidFill>
                <a:latin typeface="Sugo Display"/>
                <a:ea typeface="Sugo Display"/>
                <a:cs typeface="Sugo Display"/>
                <a:sym typeface="Sugo Display"/>
              </a:rPr>
              <a:t>Execução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755996" y="6964614"/>
            <a:ext cx="9444463" cy="902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53"/>
              </a:lnSpc>
            </a:pPr>
            <a:r>
              <a:rPr lang="en-US" sz="260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Os usuários do aplicativo vão poder avaliar o serviço prestado pelo trabalhador, dando de 1 á 5 estrelas.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130894" y="7004617"/>
            <a:ext cx="3427193" cy="13233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53"/>
              </a:lnSpc>
            </a:pPr>
            <a:r>
              <a:rPr lang="en-US" sz="5442">
                <a:solidFill>
                  <a:srgbClr val="000000"/>
                </a:solidFill>
                <a:latin typeface="Sugo Display"/>
                <a:ea typeface="Sugo Display"/>
                <a:cs typeface="Sugo Display"/>
                <a:sym typeface="Sugo Display"/>
              </a:rPr>
              <a:t>Etapa de</a:t>
            </a:r>
          </a:p>
          <a:p>
            <a:pPr algn="l" marL="0" indent="0" lvl="0">
              <a:lnSpc>
                <a:spcPts val="4953"/>
              </a:lnSpc>
            </a:pPr>
            <a:r>
              <a:rPr lang="en-US" sz="5442">
                <a:solidFill>
                  <a:srgbClr val="000000"/>
                </a:solidFill>
                <a:latin typeface="Sugo Display"/>
                <a:ea typeface="Sugo Display"/>
                <a:cs typeface="Sugo Display"/>
                <a:sym typeface="Sugo Display"/>
              </a:rPr>
              <a:t>Avaliação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5400484" y="8565303"/>
            <a:ext cx="2747554" cy="2762623"/>
          </a:xfrm>
          <a:custGeom>
            <a:avLst/>
            <a:gdLst/>
            <a:ahLst/>
            <a:cxnLst/>
            <a:rect r="r" b="b" t="t" l="l"/>
            <a:pathLst>
              <a:path h="2762623" w="2747554">
                <a:moveTo>
                  <a:pt x="0" y="0"/>
                </a:moveTo>
                <a:lnTo>
                  <a:pt x="2747554" y="0"/>
                </a:lnTo>
                <a:lnTo>
                  <a:pt x="2747554" y="2762623"/>
                </a:lnTo>
                <a:lnTo>
                  <a:pt x="0" y="276262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982836" y="8870979"/>
            <a:ext cx="785228" cy="727265"/>
          </a:xfrm>
          <a:custGeom>
            <a:avLst/>
            <a:gdLst/>
            <a:ahLst/>
            <a:cxnLst/>
            <a:rect r="r" b="b" t="t" l="l"/>
            <a:pathLst>
              <a:path h="727265" w="785228">
                <a:moveTo>
                  <a:pt x="0" y="0"/>
                </a:moveTo>
                <a:lnTo>
                  <a:pt x="785228" y="0"/>
                </a:lnTo>
                <a:lnTo>
                  <a:pt x="785228" y="727265"/>
                </a:lnTo>
                <a:lnTo>
                  <a:pt x="0" y="72726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8" id="18"/>
          <p:cNvSpPr txBox="true"/>
          <p:nvPr/>
        </p:nvSpPr>
        <p:spPr>
          <a:xfrm rot="0">
            <a:off x="5755996" y="8583250"/>
            <a:ext cx="9444463" cy="136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53"/>
              </a:lnSpc>
            </a:pPr>
            <a:r>
              <a:rPr lang="en-US" sz="260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Dentro do aplicativo terá uma aba de segurança, onde os usuários vão poder: ligar pra polícia, gravar áudio</a:t>
            </a:r>
          </a:p>
          <a:p>
            <a:pPr algn="l" marL="0" indent="0" lvl="0">
              <a:lnSpc>
                <a:spcPts val="3653"/>
              </a:lnSpc>
            </a:pPr>
            <a:r>
              <a:rPr lang="en-US" sz="260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e mandar vídeos ou fotos de atitudes suspeitas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130894" y="8623253"/>
            <a:ext cx="3427193" cy="13233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53"/>
              </a:lnSpc>
            </a:pPr>
            <a:r>
              <a:rPr lang="en-US" sz="5442">
                <a:solidFill>
                  <a:srgbClr val="000000"/>
                </a:solidFill>
                <a:latin typeface="Sugo Display"/>
                <a:ea typeface="Sugo Display"/>
                <a:cs typeface="Sugo Display"/>
                <a:sym typeface="Sugo Display"/>
              </a:rPr>
              <a:t>Aba de Segurança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291" r="0" b="-8329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822363" y="173380"/>
            <a:ext cx="10643275" cy="1513203"/>
          </a:xfrm>
          <a:custGeom>
            <a:avLst/>
            <a:gdLst/>
            <a:ahLst/>
            <a:cxnLst/>
            <a:rect r="r" b="b" t="t" l="l"/>
            <a:pathLst>
              <a:path h="1513203" w="10643275">
                <a:moveTo>
                  <a:pt x="0" y="0"/>
                </a:moveTo>
                <a:lnTo>
                  <a:pt x="10643274" y="0"/>
                </a:lnTo>
                <a:lnTo>
                  <a:pt x="10643274" y="1513203"/>
                </a:lnTo>
                <a:lnTo>
                  <a:pt x="0" y="151320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73921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291095" y="485924"/>
            <a:ext cx="13705811" cy="9315153"/>
            <a:chOff x="0" y="0"/>
            <a:chExt cx="18274414" cy="12420204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7275311" y="1392723"/>
              <a:ext cx="3723431" cy="1167353"/>
              <a:chOff x="0" y="0"/>
              <a:chExt cx="935371" cy="293253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935371" cy="293253"/>
              </a:xfrm>
              <a:custGeom>
                <a:avLst/>
                <a:gdLst/>
                <a:ahLst/>
                <a:cxnLst/>
                <a:rect r="r" b="b" t="t" l="l"/>
                <a:pathLst>
                  <a:path h="293253" w="935371">
                    <a:moveTo>
                      <a:pt x="57691" y="0"/>
                    </a:moveTo>
                    <a:lnTo>
                      <a:pt x="877680" y="0"/>
                    </a:lnTo>
                    <a:cubicBezTo>
                      <a:pt x="892981" y="0"/>
                      <a:pt x="907655" y="6078"/>
                      <a:pt x="918474" y="16897"/>
                    </a:cubicBezTo>
                    <a:cubicBezTo>
                      <a:pt x="929293" y="27716"/>
                      <a:pt x="935371" y="42390"/>
                      <a:pt x="935371" y="57691"/>
                    </a:cubicBezTo>
                    <a:lnTo>
                      <a:pt x="935371" y="235563"/>
                    </a:lnTo>
                    <a:cubicBezTo>
                      <a:pt x="935371" y="267424"/>
                      <a:pt x="909542" y="293253"/>
                      <a:pt x="877680" y="293253"/>
                    </a:cubicBezTo>
                    <a:lnTo>
                      <a:pt x="57691" y="293253"/>
                    </a:lnTo>
                    <a:cubicBezTo>
                      <a:pt x="25829" y="293253"/>
                      <a:pt x="0" y="267424"/>
                      <a:pt x="0" y="235563"/>
                    </a:cubicBezTo>
                    <a:lnTo>
                      <a:pt x="0" y="57691"/>
                    </a:lnTo>
                    <a:cubicBezTo>
                      <a:pt x="0" y="25829"/>
                      <a:pt x="25829" y="0"/>
                      <a:pt x="57691" y="0"/>
                    </a:cubicBezTo>
                    <a:close/>
                  </a:path>
                </a:pathLst>
              </a:custGeom>
              <a:solidFill>
                <a:srgbClr val="010204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28575"/>
                <a:ext cx="935371" cy="321828"/>
              </a:xfrm>
              <a:prstGeom prst="rect">
                <a:avLst/>
              </a:prstGeom>
            </p:spPr>
            <p:txBody>
              <a:bodyPr anchor="ctr" rtlCol="false" tIns="56111" lIns="56111" bIns="56111" rIns="56111"/>
              <a:lstStyle/>
              <a:p>
                <a:pPr algn="ctr">
                  <a:lnSpc>
                    <a:spcPts val="1959"/>
                  </a:lnSpc>
                </a:pPr>
              </a:p>
            </p:txBody>
          </p:sp>
        </p:grpSp>
        <p:grpSp>
          <p:nvGrpSpPr>
            <p:cNvPr name="Group 8" id="8"/>
            <p:cNvGrpSpPr/>
            <p:nvPr/>
          </p:nvGrpSpPr>
          <p:grpSpPr>
            <a:xfrm rot="0">
              <a:off x="0" y="4012891"/>
              <a:ext cx="3723431" cy="1167353"/>
              <a:chOff x="0" y="0"/>
              <a:chExt cx="935371" cy="293253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935371" cy="293253"/>
              </a:xfrm>
              <a:custGeom>
                <a:avLst/>
                <a:gdLst/>
                <a:ahLst/>
                <a:cxnLst/>
                <a:rect r="r" b="b" t="t" l="l"/>
                <a:pathLst>
                  <a:path h="293253" w="935371">
                    <a:moveTo>
                      <a:pt x="57691" y="0"/>
                    </a:moveTo>
                    <a:lnTo>
                      <a:pt x="877680" y="0"/>
                    </a:lnTo>
                    <a:cubicBezTo>
                      <a:pt x="892981" y="0"/>
                      <a:pt x="907655" y="6078"/>
                      <a:pt x="918474" y="16897"/>
                    </a:cubicBezTo>
                    <a:cubicBezTo>
                      <a:pt x="929293" y="27716"/>
                      <a:pt x="935371" y="42390"/>
                      <a:pt x="935371" y="57691"/>
                    </a:cubicBezTo>
                    <a:lnTo>
                      <a:pt x="935371" y="235563"/>
                    </a:lnTo>
                    <a:cubicBezTo>
                      <a:pt x="935371" y="267424"/>
                      <a:pt x="909542" y="293253"/>
                      <a:pt x="877680" y="293253"/>
                    </a:cubicBezTo>
                    <a:lnTo>
                      <a:pt x="57691" y="293253"/>
                    </a:lnTo>
                    <a:cubicBezTo>
                      <a:pt x="25829" y="293253"/>
                      <a:pt x="0" y="267424"/>
                      <a:pt x="0" y="235563"/>
                    </a:cubicBezTo>
                    <a:lnTo>
                      <a:pt x="0" y="57691"/>
                    </a:lnTo>
                    <a:cubicBezTo>
                      <a:pt x="0" y="25829"/>
                      <a:pt x="25829" y="0"/>
                      <a:pt x="57691" y="0"/>
                    </a:cubicBezTo>
                    <a:close/>
                  </a:path>
                </a:pathLst>
              </a:custGeom>
              <a:solidFill>
                <a:srgbClr val="010204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28575"/>
                <a:ext cx="935371" cy="321828"/>
              </a:xfrm>
              <a:prstGeom prst="rect">
                <a:avLst/>
              </a:prstGeom>
            </p:spPr>
            <p:txBody>
              <a:bodyPr anchor="ctr" rtlCol="false" tIns="56111" lIns="56111" bIns="56111" rIns="56111"/>
              <a:lstStyle/>
              <a:p>
                <a:pPr algn="ctr">
                  <a:lnSpc>
                    <a:spcPts val="1959"/>
                  </a:lnSpc>
                </a:pPr>
              </a:p>
            </p:txBody>
          </p:sp>
        </p:grpSp>
        <p:grpSp>
          <p:nvGrpSpPr>
            <p:cNvPr name="Group 11" id="11"/>
            <p:cNvGrpSpPr/>
            <p:nvPr/>
          </p:nvGrpSpPr>
          <p:grpSpPr>
            <a:xfrm rot="0">
              <a:off x="4773583" y="4012891"/>
              <a:ext cx="3723431" cy="1167353"/>
              <a:chOff x="0" y="0"/>
              <a:chExt cx="935371" cy="293253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935371" cy="293253"/>
              </a:xfrm>
              <a:custGeom>
                <a:avLst/>
                <a:gdLst/>
                <a:ahLst/>
                <a:cxnLst/>
                <a:rect r="r" b="b" t="t" l="l"/>
                <a:pathLst>
                  <a:path h="293253" w="935371">
                    <a:moveTo>
                      <a:pt x="57691" y="0"/>
                    </a:moveTo>
                    <a:lnTo>
                      <a:pt x="877680" y="0"/>
                    </a:lnTo>
                    <a:cubicBezTo>
                      <a:pt x="892981" y="0"/>
                      <a:pt x="907655" y="6078"/>
                      <a:pt x="918474" y="16897"/>
                    </a:cubicBezTo>
                    <a:cubicBezTo>
                      <a:pt x="929293" y="27716"/>
                      <a:pt x="935371" y="42390"/>
                      <a:pt x="935371" y="57691"/>
                    </a:cubicBezTo>
                    <a:lnTo>
                      <a:pt x="935371" y="235563"/>
                    </a:lnTo>
                    <a:cubicBezTo>
                      <a:pt x="935371" y="267424"/>
                      <a:pt x="909542" y="293253"/>
                      <a:pt x="877680" y="293253"/>
                    </a:cubicBezTo>
                    <a:lnTo>
                      <a:pt x="57691" y="293253"/>
                    </a:lnTo>
                    <a:cubicBezTo>
                      <a:pt x="25829" y="293253"/>
                      <a:pt x="0" y="267424"/>
                      <a:pt x="0" y="235563"/>
                    </a:cubicBezTo>
                    <a:lnTo>
                      <a:pt x="0" y="57691"/>
                    </a:lnTo>
                    <a:cubicBezTo>
                      <a:pt x="0" y="25829"/>
                      <a:pt x="25829" y="0"/>
                      <a:pt x="57691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28575"/>
                <a:ext cx="935371" cy="321828"/>
              </a:xfrm>
              <a:prstGeom prst="rect">
                <a:avLst/>
              </a:prstGeom>
            </p:spPr>
            <p:txBody>
              <a:bodyPr anchor="ctr" rtlCol="false" tIns="56111" lIns="56111" bIns="56111" rIns="56111"/>
              <a:lstStyle/>
              <a:p>
                <a:pPr algn="ctr">
                  <a:lnSpc>
                    <a:spcPts val="1959"/>
                  </a:lnSpc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4773583" y="6185217"/>
              <a:ext cx="3723431" cy="1167353"/>
              <a:chOff x="0" y="0"/>
              <a:chExt cx="935371" cy="293253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935371" cy="293253"/>
              </a:xfrm>
              <a:custGeom>
                <a:avLst/>
                <a:gdLst/>
                <a:ahLst/>
                <a:cxnLst/>
                <a:rect r="r" b="b" t="t" l="l"/>
                <a:pathLst>
                  <a:path h="293253" w="935371">
                    <a:moveTo>
                      <a:pt x="57691" y="0"/>
                    </a:moveTo>
                    <a:lnTo>
                      <a:pt x="877680" y="0"/>
                    </a:lnTo>
                    <a:cubicBezTo>
                      <a:pt x="892981" y="0"/>
                      <a:pt x="907655" y="6078"/>
                      <a:pt x="918474" y="16897"/>
                    </a:cubicBezTo>
                    <a:cubicBezTo>
                      <a:pt x="929293" y="27716"/>
                      <a:pt x="935371" y="42390"/>
                      <a:pt x="935371" y="57691"/>
                    </a:cubicBezTo>
                    <a:lnTo>
                      <a:pt x="935371" y="235563"/>
                    </a:lnTo>
                    <a:cubicBezTo>
                      <a:pt x="935371" y="267424"/>
                      <a:pt x="909542" y="293253"/>
                      <a:pt x="877680" y="293253"/>
                    </a:cubicBezTo>
                    <a:lnTo>
                      <a:pt x="57691" y="293253"/>
                    </a:lnTo>
                    <a:cubicBezTo>
                      <a:pt x="25829" y="293253"/>
                      <a:pt x="0" y="267424"/>
                      <a:pt x="0" y="235563"/>
                    </a:cubicBezTo>
                    <a:lnTo>
                      <a:pt x="0" y="57691"/>
                    </a:lnTo>
                    <a:cubicBezTo>
                      <a:pt x="0" y="25829"/>
                      <a:pt x="25829" y="0"/>
                      <a:pt x="57691" y="0"/>
                    </a:cubicBezTo>
                    <a:close/>
                  </a:path>
                </a:pathLst>
              </a:custGeom>
              <a:solidFill>
                <a:srgbClr val="383838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28575"/>
                <a:ext cx="935371" cy="321828"/>
              </a:xfrm>
              <a:prstGeom prst="rect">
                <a:avLst/>
              </a:prstGeom>
            </p:spPr>
            <p:txBody>
              <a:bodyPr anchor="ctr" rtlCol="false" tIns="56111" lIns="56111" bIns="56111" rIns="56111"/>
              <a:lstStyle/>
              <a:p>
                <a:pPr algn="ctr">
                  <a:lnSpc>
                    <a:spcPts val="1959"/>
                  </a:lnSpc>
                </a:pPr>
              </a:p>
            </p:txBody>
          </p:sp>
        </p:grpSp>
        <p:grpSp>
          <p:nvGrpSpPr>
            <p:cNvPr name="Group 17" id="17"/>
            <p:cNvGrpSpPr/>
            <p:nvPr/>
          </p:nvGrpSpPr>
          <p:grpSpPr>
            <a:xfrm rot="0">
              <a:off x="4773583" y="9158212"/>
              <a:ext cx="3723431" cy="1167353"/>
              <a:chOff x="0" y="0"/>
              <a:chExt cx="935371" cy="293253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935371" cy="293253"/>
              </a:xfrm>
              <a:custGeom>
                <a:avLst/>
                <a:gdLst/>
                <a:ahLst/>
                <a:cxnLst/>
                <a:rect r="r" b="b" t="t" l="l"/>
                <a:pathLst>
                  <a:path h="293253" w="935371">
                    <a:moveTo>
                      <a:pt x="57691" y="0"/>
                    </a:moveTo>
                    <a:lnTo>
                      <a:pt x="877680" y="0"/>
                    </a:lnTo>
                    <a:cubicBezTo>
                      <a:pt x="892981" y="0"/>
                      <a:pt x="907655" y="6078"/>
                      <a:pt x="918474" y="16897"/>
                    </a:cubicBezTo>
                    <a:cubicBezTo>
                      <a:pt x="929293" y="27716"/>
                      <a:pt x="935371" y="42390"/>
                      <a:pt x="935371" y="57691"/>
                    </a:cubicBezTo>
                    <a:lnTo>
                      <a:pt x="935371" y="235563"/>
                    </a:lnTo>
                    <a:cubicBezTo>
                      <a:pt x="935371" y="267424"/>
                      <a:pt x="909542" y="293253"/>
                      <a:pt x="877680" y="293253"/>
                    </a:cubicBezTo>
                    <a:lnTo>
                      <a:pt x="57691" y="293253"/>
                    </a:lnTo>
                    <a:cubicBezTo>
                      <a:pt x="25829" y="293253"/>
                      <a:pt x="0" y="267424"/>
                      <a:pt x="0" y="235563"/>
                    </a:cubicBezTo>
                    <a:lnTo>
                      <a:pt x="0" y="57691"/>
                    </a:lnTo>
                    <a:cubicBezTo>
                      <a:pt x="0" y="25829"/>
                      <a:pt x="25829" y="0"/>
                      <a:pt x="57691" y="0"/>
                    </a:cubicBezTo>
                    <a:close/>
                  </a:path>
                </a:pathLst>
              </a:custGeom>
              <a:solidFill>
                <a:srgbClr val="4C5A65"/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28575"/>
                <a:ext cx="935371" cy="321828"/>
              </a:xfrm>
              <a:prstGeom prst="rect">
                <a:avLst/>
              </a:prstGeom>
            </p:spPr>
            <p:txBody>
              <a:bodyPr anchor="ctr" rtlCol="false" tIns="56111" lIns="56111" bIns="56111" rIns="56111"/>
              <a:lstStyle/>
              <a:p>
                <a:pPr algn="ctr">
                  <a:lnSpc>
                    <a:spcPts val="1959"/>
                  </a:lnSpc>
                </a:pPr>
              </a:p>
            </p:txBody>
          </p:sp>
        </p:grpSp>
        <p:grpSp>
          <p:nvGrpSpPr>
            <p:cNvPr name="Group 20" id="20"/>
            <p:cNvGrpSpPr/>
            <p:nvPr/>
          </p:nvGrpSpPr>
          <p:grpSpPr>
            <a:xfrm rot="0">
              <a:off x="693223" y="9158212"/>
              <a:ext cx="3723431" cy="1167353"/>
              <a:chOff x="0" y="0"/>
              <a:chExt cx="935371" cy="293253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935371" cy="293253"/>
              </a:xfrm>
              <a:custGeom>
                <a:avLst/>
                <a:gdLst/>
                <a:ahLst/>
                <a:cxnLst/>
                <a:rect r="r" b="b" t="t" l="l"/>
                <a:pathLst>
                  <a:path h="293253" w="935371">
                    <a:moveTo>
                      <a:pt x="57691" y="0"/>
                    </a:moveTo>
                    <a:lnTo>
                      <a:pt x="877680" y="0"/>
                    </a:lnTo>
                    <a:cubicBezTo>
                      <a:pt x="892981" y="0"/>
                      <a:pt x="907655" y="6078"/>
                      <a:pt x="918474" y="16897"/>
                    </a:cubicBezTo>
                    <a:cubicBezTo>
                      <a:pt x="929293" y="27716"/>
                      <a:pt x="935371" y="42390"/>
                      <a:pt x="935371" y="57691"/>
                    </a:cubicBezTo>
                    <a:lnTo>
                      <a:pt x="935371" y="235563"/>
                    </a:lnTo>
                    <a:cubicBezTo>
                      <a:pt x="935371" y="267424"/>
                      <a:pt x="909542" y="293253"/>
                      <a:pt x="877680" y="293253"/>
                    </a:cubicBezTo>
                    <a:lnTo>
                      <a:pt x="57691" y="293253"/>
                    </a:lnTo>
                    <a:cubicBezTo>
                      <a:pt x="25829" y="293253"/>
                      <a:pt x="0" y="267424"/>
                      <a:pt x="0" y="235563"/>
                    </a:cubicBezTo>
                    <a:lnTo>
                      <a:pt x="0" y="57691"/>
                    </a:lnTo>
                    <a:cubicBezTo>
                      <a:pt x="0" y="25829"/>
                      <a:pt x="25829" y="0"/>
                      <a:pt x="57691" y="0"/>
                    </a:cubicBezTo>
                    <a:close/>
                  </a:path>
                </a:pathLst>
              </a:custGeom>
              <a:solidFill>
                <a:srgbClr val="4C5A65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28575"/>
                <a:ext cx="935371" cy="321828"/>
              </a:xfrm>
              <a:prstGeom prst="rect">
                <a:avLst/>
              </a:prstGeom>
            </p:spPr>
            <p:txBody>
              <a:bodyPr anchor="ctr" rtlCol="false" tIns="56111" lIns="56111" bIns="56111" rIns="56111"/>
              <a:lstStyle/>
              <a:p>
                <a:pPr algn="ctr">
                  <a:lnSpc>
                    <a:spcPts val="1959"/>
                  </a:lnSpc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4773583" y="11252850"/>
              <a:ext cx="3723431" cy="1167353"/>
              <a:chOff x="0" y="0"/>
              <a:chExt cx="935371" cy="293253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935371" cy="293253"/>
              </a:xfrm>
              <a:custGeom>
                <a:avLst/>
                <a:gdLst/>
                <a:ahLst/>
                <a:cxnLst/>
                <a:rect r="r" b="b" t="t" l="l"/>
                <a:pathLst>
                  <a:path h="293253" w="935371">
                    <a:moveTo>
                      <a:pt x="57691" y="0"/>
                    </a:moveTo>
                    <a:lnTo>
                      <a:pt x="877680" y="0"/>
                    </a:lnTo>
                    <a:cubicBezTo>
                      <a:pt x="892981" y="0"/>
                      <a:pt x="907655" y="6078"/>
                      <a:pt x="918474" y="16897"/>
                    </a:cubicBezTo>
                    <a:cubicBezTo>
                      <a:pt x="929293" y="27716"/>
                      <a:pt x="935371" y="42390"/>
                      <a:pt x="935371" y="57691"/>
                    </a:cubicBezTo>
                    <a:lnTo>
                      <a:pt x="935371" y="235563"/>
                    </a:lnTo>
                    <a:cubicBezTo>
                      <a:pt x="935371" y="267424"/>
                      <a:pt x="909542" y="293253"/>
                      <a:pt x="877680" y="293253"/>
                    </a:cubicBezTo>
                    <a:lnTo>
                      <a:pt x="57691" y="293253"/>
                    </a:lnTo>
                    <a:cubicBezTo>
                      <a:pt x="25829" y="293253"/>
                      <a:pt x="0" y="267424"/>
                      <a:pt x="0" y="235563"/>
                    </a:cubicBezTo>
                    <a:lnTo>
                      <a:pt x="0" y="57691"/>
                    </a:lnTo>
                    <a:cubicBezTo>
                      <a:pt x="0" y="25829"/>
                      <a:pt x="25829" y="0"/>
                      <a:pt x="57691" y="0"/>
                    </a:cubicBezTo>
                    <a:close/>
                  </a:path>
                </a:pathLst>
              </a:custGeom>
              <a:solidFill>
                <a:srgbClr val="ADC4B2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-28575"/>
                <a:ext cx="935371" cy="321828"/>
              </a:xfrm>
              <a:prstGeom prst="rect">
                <a:avLst/>
              </a:prstGeom>
            </p:spPr>
            <p:txBody>
              <a:bodyPr anchor="ctr" rtlCol="false" tIns="56111" lIns="56111" bIns="56111" rIns="56111"/>
              <a:lstStyle/>
              <a:p>
                <a:pPr algn="ctr">
                  <a:lnSpc>
                    <a:spcPts val="1959"/>
                  </a:lnSpc>
                </a:pPr>
              </a:p>
            </p:txBody>
          </p:sp>
        </p:grpSp>
        <p:grpSp>
          <p:nvGrpSpPr>
            <p:cNvPr name="Group 26" id="26"/>
            <p:cNvGrpSpPr/>
            <p:nvPr/>
          </p:nvGrpSpPr>
          <p:grpSpPr>
            <a:xfrm rot="0">
              <a:off x="693223" y="11252850"/>
              <a:ext cx="3723431" cy="1167353"/>
              <a:chOff x="0" y="0"/>
              <a:chExt cx="935371" cy="293253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935371" cy="293253"/>
              </a:xfrm>
              <a:custGeom>
                <a:avLst/>
                <a:gdLst/>
                <a:ahLst/>
                <a:cxnLst/>
                <a:rect r="r" b="b" t="t" l="l"/>
                <a:pathLst>
                  <a:path h="293253" w="935371">
                    <a:moveTo>
                      <a:pt x="57691" y="0"/>
                    </a:moveTo>
                    <a:lnTo>
                      <a:pt x="877680" y="0"/>
                    </a:lnTo>
                    <a:cubicBezTo>
                      <a:pt x="892981" y="0"/>
                      <a:pt x="907655" y="6078"/>
                      <a:pt x="918474" y="16897"/>
                    </a:cubicBezTo>
                    <a:cubicBezTo>
                      <a:pt x="929293" y="27716"/>
                      <a:pt x="935371" y="42390"/>
                      <a:pt x="935371" y="57691"/>
                    </a:cubicBezTo>
                    <a:lnTo>
                      <a:pt x="935371" y="235563"/>
                    </a:lnTo>
                    <a:cubicBezTo>
                      <a:pt x="935371" y="267424"/>
                      <a:pt x="909542" y="293253"/>
                      <a:pt x="877680" y="293253"/>
                    </a:cubicBezTo>
                    <a:lnTo>
                      <a:pt x="57691" y="293253"/>
                    </a:lnTo>
                    <a:cubicBezTo>
                      <a:pt x="25829" y="293253"/>
                      <a:pt x="0" y="267424"/>
                      <a:pt x="0" y="235563"/>
                    </a:cubicBezTo>
                    <a:lnTo>
                      <a:pt x="0" y="57691"/>
                    </a:lnTo>
                    <a:cubicBezTo>
                      <a:pt x="0" y="25829"/>
                      <a:pt x="25829" y="0"/>
                      <a:pt x="57691" y="0"/>
                    </a:cubicBezTo>
                    <a:close/>
                  </a:path>
                </a:pathLst>
              </a:custGeom>
              <a:solidFill>
                <a:srgbClr val="ADC4B2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28575"/>
                <a:ext cx="935371" cy="321828"/>
              </a:xfrm>
              <a:prstGeom prst="rect">
                <a:avLst/>
              </a:prstGeom>
            </p:spPr>
            <p:txBody>
              <a:bodyPr anchor="ctr" rtlCol="false" tIns="56111" lIns="56111" bIns="56111" rIns="56111"/>
              <a:lstStyle/>
              <a:p>
                <a:pPr algn="ctr">
                  <a:lnSpc>
                    <a:spcPts val="1959"/>
                  </a:lnSpc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0" y="6185217"/>
              <a:ext cx="3723431" cy="1167353"/>
              <a:chOff x="0" y="0"/>
              <a:chExt cx="935371" cy="293253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935371" cy="293253"/>
              </a:xfrm>
              <a:custGeom>
                <a:avLst/>
                <a:gdLst/>
                <a:ahLst/>
                <a:cxnLst/>
                <a:rect r="r" b="b" t="t" l="l"/>
                <a:pathLst>
                  <a:path h="293253" w="935371">
                    <a:moveTo>
                      <a:pt x="57691" y="0"/>
                    </a:moveTo>
                    <a:lnTo>
                      <a:pt x="877680" y="0"/>
                    </a:lnTo>
                    <a:cubicBezTo>
                      <a:pt x="892981" y="0"/>
                      <a:pt x="907655" y="6078"/>
                      <a:pt x="918474" y="16897"/>
                    </a:cubicBezTo>
                    <a:cubicBezTo>
                      <a:pt x="929293" y="27716"/>
                      <a:pt x="935371" y="42390"/>
                      <a:pt x="935371" y="57691"/>
                    </a:cubicBezTo>
                    <a:lnTo>
                      <a:pt x="935371" y="235563"/>
                    </a:lnTo>
                    <a:cubicBezTo>
                      <a:pt x="935371" y="267424"/>
                      <a:pt x="909542" y="293253"/>
                      <a:pt x="877680" y="293253"/>
                    </a:cubicBezTo>
                    <a:lnTo>
                      <a:pt x="57691" y="293253"/>
                    </a:lnTo>
                    <a:cubicBezTo>
                      <a:pt x="25829" y="293253"/>
                      <a:pt x="0" y="267424"/>
                      <a:pt x="0" y="235563"/>
                    </a:cubicBezTo>
                    <a:lnTo>
                      <a:pt x="0" y="57691"/>
                    </a:lnTo>
                    <a:cubicBezTo>
                      <a:pt x="0" y="25829"/>
                      <a:pt x="25829" y="0"/>
                      <a:pt x="57691" y="0"/>
                    </a:cubicBezTo>
                    <a:close/>
                  </a:path>
                </a:pathLst>
              </a:custGeom>
              <a:solidFill>
                <a:srgbClr val="383838"/>
              </a:solidFill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-28575"/>
                <a:ext cx="935371" cy="321828"/>
              </a:xfrm>
              <a:prstGeom prst="rect">
                <a:avLst/>
              </a:prstGeom>
            </p:spPr>
            <p:txBody>
              <a:bodyPr anchor="ctr" rtlCol="false" tIns="56111" lIns="56111" bIns="56111" rIns="56111"/>
              <a:lstStyle/>
              <a:p>
                <a:pPr algn="ctr">
                  <a:lnSpc>
                    <a:spcPts val="1959"/>
                  </a:lnSpc>
                </a:pPr>
              </a:p>
            </p:txBody>
          </p:sp>
        </p:grpSp>
        <p:grpSp>
          <p:nvGrpSpPr>
            <p:cNvPr name="Group 32" id="32"/>
            <p:cNvGrpSpPr/>
            <p:nvPr/>
          </p:nvGrpSpPr>
          <p:grpSpPr>
            <a:xfrm rot="0">
              <a:off x="9777760" y="4012891"/>
              <a:ext cx="3723431" cy="1167353"/>
              <a:chOff x="0" y="0"/>
              <a:chExt cx="935371" cy="293253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935371" cy="293253"/>
              </a:xfrm>
              <a:custGeom>
                <a:avLst/>
                <a:gdLst/>
                <a:ahLst/>
                <a:cxnLst/>
                <a:rect r="r" b="b" t="t" l="l"/>
                <a:pathLst>
                  <a:path h="293253" w="935371">
                    <a:moveTo>
                      <a:pt x="57691" y="0"/>
                    </a:moveTo>
                    <a:lnTo>
                      <a:pt x="877680" y="0"/>
                    </a:lnTo>
                    <a:cubicBezTo>
                      <a:pt x="892981" y="0"/>
                      <a:pt x="907655" y="6078"/>
                      <a:pt x="918474" y="16897"/>
                    </a:cubicBezTo>
                    <a:cubicBezTo>
                      <a:pt x="929293" y="27716"/>
                      <a:pt x="935371" y="42390"/>
                      <a:pt x="935371" y="57691"/>
                    </a:cubicBezTo>
                    <a:lnTo>
                      <a:pt x="935371" y="235563"/>
                    </a:lnTo>
                    <a:cubicBezTo>
                      <a:pt x="935371" y="267424"/>
                      <a:pt x="909542" y="293253"/>
                      <a:pt x="877680" y="293253"/>
                    </a:cubicBezTo>
                    <a:lnTo>
                      <a:pt x="57691" y="293253"/>
                    </a:lnTo>
                    <a:cubicBezTo>
                      <a:pt x="25829" y="293253"/>
                      <a:pt x="0" y="267424"/>
                      <a:pt x="0" y="235563"/>
                    </a:cubicBezTo>
                    <a:lnTo>
                      <a:pt x="0" y="57691"/>
                    </a:lnTo>
                    <a:cubicBezTo>
                      <a:pt x="0" y="25829"/>
                      <a:pt x="25829" y="0"/>
                      <a:pt x="57691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34" id="34"/>
              <p:cNvSpPr txBox="true"/>
              <p:nvPr/>
            </p:nvSpPr>
            <p:spPr>
              <a:xfrm>
                <a:off x="0" y="-28575"/>
                <a:ext cx="935371" cy="321828"/>
              </a:xfrm>
              <a:prstGeom prst="rect">
                <a:avLst/>
              </a:prstGeom>
            </p:spPr>
            <p:txBody>
              <a:bodyPr anchor="ctr" rtlCol="false" tIns="56111" lIns="56111" bIns="56111" rIns="56111"/>
              <a:lstStyle/>
              <a:p>
                <a:pPr algn="ctr">
                  <a:lnSpc>
                    <a:spcPts val="1959"/>
                  </a:lnSpc>
                </a:pPr>
              </a:p>
            </p:txBody>
          </p:sp>
        </p:grpSp>
        <p:grpSp>
          <p:nvGrpSpPr>
            <p:cNvPr name="Group 35" id="35"/>
            <p:cNvGrpSpPr/>
            <p:nvPr/>
          </p:nvGrpSpPr>
          <p:grpSpPr>
            <a:xfrm rot="0">
              <a:off x="9777760" y="6185217"/>
              <a:ext cx="3723431" cy="1167353"/>
              <a:chOff x="0" y="0"/>
              <a:chExt cx="935371" cy="293253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935371" cy="293253"/>
              </a:xfrm>
              <a:custGeom>
                <a:avLst/>
                <a:gdLst/>
                <a:ahLst/>
                <a:cxnLst/>
                <a:rect r="r" b="b" t="t" l="l"/>
                <a:pathLst>
                  <a:path h="293253" w="935371">
                    <a:moveTo>
                      <a:pt x="57691" y="0"/>
                    </a:moveTo>
                    <a:lnTo>
                      <a:pt x="877680" y="0"/>
                    </a:lnTo>
                    <a:cubicBezTo>
                      <a:pt x="892981" y="0"/>
                      <a:pt x="907655" y="6078"/>
                      <a:pt x="918474" y="16897"/>
                    </a:cubicBezTo>
                    <a:cubicBezTo>
                      <a:pt x="929293" y="27716"/>
                      <a:pt x="935371" y="42390"/>
                      <a:pt x="935371" y="57691"/>
                    </a:cubicBezTo>
                    <a:lnTo>
                      <a:pt x="935371" y="235563"/>
                    </a:lnTo>
                    <a:cubicBezTo>
                      <a:pt x="935371" y="267424"/>
                      <a:pt x="909542" y="293253"/>
                      <a:pt x="877680" y="293253"/>
                    </a:cubicBezTo>
                    <a:lnTo>
                      <a:pt x="57691" y="293253"/>
                    </a:lnTo>
                    <a:cubicBezTo>
                      <a:pt x="25829" y="293253"/>
                      <a:pt x="0" y="267424"/>
                      <a:pt x="0" y="235563"/>
                    </a:cubicBezTo>
                    <a:lnTo>
                      <a:pt x="0" y="57691"/>
                    </a:lnTo>
                    <a:cubicBezTo>
                      <a:pt x="0" y="25829"/>
                      <a:pt x="25829" y="0"/>
                      <a:pt x="57691" y="0"/>
                    </a:cubicBezTo>
                    <a:close/>
                  </a:path>
                </a:pathLst>
              </a:custGeom>
              <a:solidFill>
                <a:srgbClr val="383838"/>
              </a:solidFill>
            </p:spPr>
          </p:sp>
          <p:sp>
            <p:nvSpPr>
              <p:cNvPr name="TextBox 37" id="37"/>
              <p:cNvSpPr txBox="true"/>
              <p:nvPr/>
            </p:nvSpPr>
            <p:spPr>
              <a:xfrm>
                <a:off x="0" y="-28575"/>
                <a:ext cx="935371" cy="321828"/>
              </a:xfrm>
              <a:prstGeom prst="rect">
                <a:avLst/>
              </a:prstGeom>
            </p:spPr>
            <p:txBody>
              <a:bodyPr anchor="ctr" rtlCol="false" tIns="56111" lIns="56111" bIns="56111" rIns="56111"/>
              <a:lstStyle/>
              <a:p>
                <a:pPr algn="ctr">
                  <a:lnSpc>
                    <a:spcPts val="1959"/>
                  </a:lnSpc>
                </a:pPr>
              </a:p>
            </p:txBody>
          </p:sp>
        </p:grpSp>
        <p:grpSp>
          <p:nvGrpSpPr>
            <p:cNvPr name="Group 38" id="38"/>
            <p:cNvGrpSpPr/>
            <p:nvPr/>
          </p:nvGrpSpPr>
          <p:grpSpPr>
            <a:xfrm rot="0">
              <a:off x="9777760" y="9158212"/>
              <a:ext cx="3723431" cy="1167353"/>
              <a:chOff x="0" y="0"/>
              <a:chExt cx="935371" cy="293253"/>
            </a:xfrm>
          </p:grpSpPr>
          <p:sp>
            <p:nvSpPr>
              <p:cNvPr name="Freeform 39" id="39"/>
              <p:cNvSpPr/>
              <p:nvPr/>
            </p:nvSpPr>
            <p:spPr>
              <a:xfrm flipH="false" flipV="false" rot="0">
                <a:off x="0" y="0"/>
                <a:ext cx="935371" cy="293253"/>
              </a:xfrm>
              <a:custGeom>
                <a:avLst/>
                <a:gdLst/>
                <a:ahLst/>
                <a:cxnLst/>
                <a:rect r="r" b="b" t="t" l="l"/>
                <a:pathLst>
                  <a:path h="293253" w="935371">
                    <a:moveTo>
                      <a:pt x="57691" y="0"/>
                    </a:moveTo>
                    <a:lnTo>
                      <a:pt x="877680" y="0"/>
                    </a:lnTo>
                    <a:cubicBezTo>
                      <a:pt x="892981" y="0"/>
                      <a:pt x="907655" y="6078"/>
                      <a:pt x="918474" y="16897"/>
                    </a:cubicBezTo>
                    <a:cubicBezTo>
                      <a:pt x="929293" y="27716"/>
                      <a:pt x="935371" y="42390"/>
                      <a:pt x="935371" y="57691"/>
                    </a:cubicBezTo>
                    <a:lnTo>
                      <a:pt x="935371" y="235563"/>
                    </a:lnTo>
                    <a:cubicBezTo>
                      <a:pt x="935371" y="267424"/>
                      <a:pt x="909542" y="293253"/>
                      <a:pt x="877680" y="293253"/>
                    </a:cubicBezTo>
                    <a:lnTo>
                      <a:pt x="57691" y="293253"/>
                    </a:lnTo>
                    <a:cubicBezTo>
                      <a:pt x="25829" y="293253"/>
                      <a:pt x="0" y="267424"/>
                      <a:pt x="0" y="235563"/>
                    </a:cubicBezTo>
                    <a:lnTo>
                      <a:pt x="0" y="57691"/>
                    </a:lnTo>
                    <a:cubicBezTo>
                      <a:pt x="0" y="25829"/>
                      <a:pt x="25829" y="0"/>
                      <a:pt x="57691" y="0"/>
                    </a:cubicBezTo>
                    <a:close/>
                  </a:path>
                </a:pathLst>
              </a:custGeom>
              <a:solidFill>
                <a:srgbClr val="4C5A65"/>
              </a:solidFill>
            </p:spPr>
          </p:sp>
          <p:sp>
            <p:nvSpPr>
              <p:cNvPr name="TextBox 40" id="40"/>
              <p:cNvSpPr txBox="true"/>
              <p:nvPr/>
            </p:nvSpPr>
            <p:spPr>
              <a:xfrm>
                <a:off x="0" y="-28575"/>
                <a:ext cx="935371" cy="321828"/>
              </a:xfrm>
              <a:prstGeom prst="rect">
                <a:avLst/>
              </a:prstGeom>
            </p:spPr>
            <p:txBody>
              <a:bodyPr anchor="ctr" rtlCol="false" tIns="56111" lIns="56111" bIns="56111" rIns="56111"/>
              <a:lstStyle/>
              <a:p>
                <a:pPr algn="ctr">
                  <a:lnSpc>
                    <a:spcPts val="1959"/>
                  </a:lnSpc>
                </a:pPr>
              </a:p>
            </p:txBody>
          </p:sp>
        </p:grpSp>
        <p:grpSp>
          <p:nvGrpSpPr>
            <p:cNvPr name="Group 41" id="41"/>
            <p:cNvGrpSpPr/>
            <p:nvPr/>
          </p:nvGrpSpPr>
          <p:grpSpPr>
            <a:xfrm rot="0">
              <a:off x="13868483" y="9158212"/>
              <a:ext cx="3723431" cy="1167353"/>
              <a:chOff x="0" y="0"/>
              <a:chExt cx="935371" cy="293253"/>
            </a:xfrm>
          </p:grpSpPr>
          <p:sp>
            <p:nvSpPr>
              <p:cNvPr name="Freeform 42" id="42"/>
              <p:cNvSpPr/>
              <p:nvPr/>
            </p:nvSpPr>
            <p:spPr>
              <a:xfrm flipH="false" flipV="false" rot="0">
                <a:off x="0" y="0"/>
                <a:ext cx="935371" cy="293253"/>
              </a:xfrm>
              <a:custGeom>
                <a:avLst/>
                <a:gdLst/>
                <a:ahLst/>
                <a:cxnLst/>
                <a:rect r="r" b="b" t="t" l="l"/>
                <a:pathLst>
                  <a:path h="293253" w="935371">
                    <a:moveTo>
                      <a:pt x="57691" y="0"/>
                    </a:moveTo>
                    <a:lnTo>
                      <a:pt x="877680" y="0"/>
                    </a:lnTo>
                    <a:cubicBezTo>
                      <a:pt x="892981" y="0"/>
                      <a:pt x="907655" y="6078"/>
                      <a:pt x="918474" y="16897"/>
                    </a:cubicBezTo>
                    <a:cubicBezTo>
                      <a:pt x="929293" y="27716"/>
                      <a:pt x="935371" y="42390"/>
                      <a:pt x="935371" y="57691"/>
                    </a:cubicBezTo>
                    <a:lnTo>
                      <a:pt x="935371" y="235563"/>
                    </a:lnTo>
                    <a:cubicBezTo>
                      <a:pt x="935371" y="267424"/>
                      <a:pt x="909542" y="293253"/>
                      <a:pt x="877680" y="293253"/>
                    </a:cubicBezTo>
                    <a:lnTo>
                      <a:pt x="57691" y="293253"/>
                    </a:lnTo>
                    <a:cubicBezTo>
                      <a:pt x="25829" y="293253"/>
                      <a:pt x="0" y="267424"/>
                      <a:pt x="0" y="235563"/>
                    </a:cubicBezTo>
                    <a:lnTo>
                      <a:pt x="0" y="57691"/>
                    </a:lnTo>
                    <a:cubicBezTo>
                      <a:pt x="0" y="25829"/>
                      <a:pt x="25829" y="0"/>
                      <a:pt x="57691" y="0"/>
                    </a:cubicBezTo>
                    <a:close/>
                  </a:path>
                </a:pathLst>
              </a:custGeom>
              <a:solidFill>
                <a:srgbClr val="4C5A65"/>
              </a:solidFill>
            </p:spPr>
          </p:sp>
          <p:sp>
            <p:nvSpPr>
              <p:cNvPr name="TextBox 43" id="43"/>
              <p:cNvSpPr txBox="true"/>
              <p:nvPr/>
            </p:nvSpPr>
            <p:spPr>
              <a:xfrm>
                <a:off x="0" y="-28575"/>
                <a:ext cx="935371" cy="321828"/>
              </a:xfrm>
              <a:prstGeom prst="rect">
                <a:avLst/>
              </a:prstGeom>
            </p:spPr>
            <p:txBody>
              <a:bodyPr anchor="ctr" rtlCol="false" tIns="56111" lIns="56111" bIns="56111" rIns="56111"/>
              <a:lstStyle/>
              <a:p>
                <a:pPr algn="ctr">
                  <a:lnSpc>
                    <a:spcPts val="1959"/>
                  </a:lnSpc>
                </a:pPr>
              </a:p>
            </p:txBody>
          </p:sp>
        </p:grpSp>
        <p:grpSp>
          <p:nvGrpSpPr>
            <p:cNvPr name="Group 44" id="44"/>
            <p:cNvGrpSpPr/>
            <p:nvPr/>
          </p:nvGrpSpPr>
          <p:grpSpPr>
            <a:xfrm rot="0">
              <a:off x="9777760" y="11252850"/>
              <a:ext cx="3723431" cy="1167353"/>
              <a:chOff x="0" y="0"/>
              <a:chExt cx="935371" cy="293253"/>
            </a:xfrm>
          </p:grpSpPr>
          <p:sp>
            <p:nvSpPr>
              <p:cNvPr name="Freeform 45" id="45"/>
              <p:cNvSpPr/>
              <p:nvPr/>
            </p:nvSpPr>
            <p:spPr>
              <a:xfrm flipH="false" flipV="false" rot="0">
                <a:off x="0" y="0"/>
                <a:ext cx="935371" cy="293253"/>
              </a:xfrm>
              <a:custGeom>
                <a:avLst/>
                <a:gdLst/>
                <a:ahLst/>
                <a:cxnLst/>
                <a:rect r="r" b="b" t="t" l="l"/>
                <a:pathLst>
                  <a:path h="293253" w="935371">
                    <a:moveTo>
                      <a:pt x="57691" y="0"/>
                    </a:moveTo>
                    <a:lnTo>
                      <a:pt x="877680" y="0"/>
                    </a:lnTo>
                    <a:cubicBezTo>
                      <a:pt x="892981" y="0"/>
                      <a:pt x="907655" y="6078"/>
                      <a:pt x="918474" y="16897"/>
                    </a:cubicBezTo>
                    <a:cubicBezTo>
                      <a:pt x="929293" y="27716"/>
                      <a:pt x="935371" y="42390"/>
                      <a:pt x="935371" y="57691"/>
                    </a:cubicBezTo>
                    <a:lnTo>
                      <a:pt x="935371" y="235563"/>
                    </a:lnTo>
                    <a:cubicBezTo>
                      <a:pt x="935371" y="267424"/>
                      <a:pt x="909542" y="293253"/>
                      <a:pt x="877680" y="293253"/>
                    </a:cubicBezTo>
                    <a:lnTo>
                      <a:pt x="57691" y="293253"/>
                    </a:lnTo>
                    <a:cubicBezTo>
                      <a:pt x="25829" y="293253"/>
                      <a:pt x="0" y="267424"/>
                      <a:pt x="0" y="235563"/>
                    </a:cubicBezTo>
                    <a:lnTo>
                      <a:pt x="0" y="57691"/>
                    </a:lnTo>
                    <a:cubicBezTo>
                      <a:pt x="0" y="25829"/>
                      <a:pt x="25829" y="0"/>
                      <a:pt x="57691" y="0"/>
                    </a:cubicBezTo>
                    <a:close/>
                  </a:path>
                </a:pathLst>
              </a:custGeom>
              <a:solidFill>
                <a:srgbClr val="ADC4B2"/>
              </a:solidFill>
            </p:spPr>
          </p:sp>
          <p:sp>
            <p:nvSpPr>
              <p:cNvPr name="TextBox 46" id="46"/>
              <p:cNvSpPr txBox="true"/>
              <p:nvPr/>
            </p:nvSpPr>
            <p:spPr>
              <a:xfrm>
                <a:off x="0" y="-28575"/>
                <a:ext cx="935371" cy="321828"/>
              </a:xfrm>
              <a:prstGeom prst="rect">
                <a:avLst/>
              </a:prstGeom>
            </p:spPr>
            <p:txBody>
              <a:bodyPr anchor="ctr" rtlCol="false" tIns="56111" lIns="56111" bIns="56111" rIns="56111"/>
              <a:lstStyle/>
              <a:p>
                <a:pPr algn="ctr">
                  <a:lnSpc>
                    <a:spcPts val="1959"/>
                  </a:lnSpc>
                </a:pPr>
              </a:p>
            </p:txBody>
          </p:sp>
        </p:grpSp>
        <p:sp>
          <p:nvSpPr>
            <p:cNvPr name="AutoShape 47" id="47"/>
            <p:cNvSpPr/>
            <p:nvPr/>
          </p:nvSpPr>
          <p:spPr>
            <a:xfrm flipV="true">
              <a:off x="2575934" y="10325565"/>
              <a:ext cx="0" cy="933222"/>
            </a:xfrm>
            <a:prstGeom prst="line">
              <a:avLst/>
            </a:prstGeom>
            <a:ln cap="flat" w="36038">
              <a:solidFill>
                <a:srgbClr val="000000"/>
              </a:solidFill>
              <a:prstDash val="solid"/>
              <a:headEnd type="oval" len="lg" w="lg"/>
              <a:tailEnd type="none" len="sm" w="sm"/>
            </a:ln>
          </p:spPr>
        </p:sp>
        <p:sp>
          <p:nvSpPr>
            <p:cNvPr name="AutoShape 48" id="48"/>
            <p:cNvSpPr/>
            <p:nvPr/>
          </p:nvSpPr>
          <p:spPr>
            <a:xfrm flipV="true">
              <a:off x="6635299" y="10325565"/>
              <a:ext cx="0" cy="933222"/>
            </a:xfrm>
            <a:prstGeom prst="line">
              <a:avLst/>
            </a:prstGeom>
            <a:ln cap="flat" w="36038">
              <a:solidFill>
                <a:srgbClr val="000000"/>
              </a:solidFill>
              <a:prstDash val="solid"/>
              <a:headEnd type="oval" len="lg" w="lg"/>
              <a:tailEnd type="none" len="sm" w="sm"/>
            </a:ln>
          </p:spPr>
        </p:sp>
        <p:sp>
          <p:nvSpPr>
            <p:cNvPr name="AutoShape 49" id="49"/>
            <p:cNvSpPr/>
            <p:nvPr/>
          </p:nvSpPr>
          <p:spPr>
            <a:xfrm flipV="true">
              <a:off x="11660471" y="10325565"/>
              <a:ext cx="0" cy="933222"/>
            </a:xfrm>
            <a:prstGeom prst="line">
              <a:avLst/>
            </a:prstGeom>
            <a:ln cap="flat" w="36038">
              <a:solidFill>
                <a:srgbClr val="000000"/>
              </a:solidFill>
              <a:prstDash val="solid"/>
              <a:headEnd type="oval" len="lg" w="lg"/>
              <a:tailEnd type="none" len="sm" w="sm"/>
            </a:ln>
          </p:spPr>
        </p:sp>
        <p:sp>
          <p:nvSpPr>
            <p:cNvPr name="AutoShape 50" id="50"/>
            <p:cNvSpPr/>
            <p:nvPr/>
          </p:nvSpPr>
          <p:spPr>
            <a:xfrm flipV="true">
              <a:off x="15730199" y="10325565"/>
              <a:ext cx="0" cy="933222"/>
            </a:xfrm>
            <a:prstGeom prst="line">
              <a:avLst/>
            </a:prstGeom>
            <a:ln cap="flat" w="36038">
              <a:solidFill>
                <a:srgbClr val="000000"/>
              </a:solidFill>
              <a:prstDash val="solid"/>
              <a:headEnd type="oval" len="lg" w="lg"/>
              <a:tailEnd type="none" len="sm" w="sm"/>
            </a:ln>
          </p:spPr>
        </p:sp>
        <p:grpSp>
          <p:nvGrpSpPr>
            <p:cNvPr name="Group 51" id="51"/>
            <p:cNvGrpSpPr/>
            <p:nvPr/>
          </p:nvGrpSpPr>
          <p:grpSpPr>
            <a:xfrm rot="0">
              <a:off x="13868483" y="11252850"/>
              <a:ext cx="3723431" cy="1167353"/>
              <a:chOff x="0" y="0"/>
              <a:chExt cx="935371" cy="293253"/>
            </a:xfrm>
          </p:grpSpPr>
          <p:sp>
            <p:nvSpPr>
              <p:cNvPr name="Freeform 52" id="52"/>
              <p:cNvSpPr/>
              <p:nvPr/>
            </p:nvSpPr>
            <p:spPr>
              <a:xfrm flipH="false" flipV="false" rot="0">
                <a:off x="0" y="0"/>
                <a:ext cx="935371" cy="293253"/>
              </a:xfrm>
              <a:custGeom>
                <a:avLst/>
                <a:gdLst/>
                <a:ahLst/>
                <a:cxnLst/>
                <a:rect r="r" b="b" t="t" l="l"/>
                <a:pathLst>
                  <a:path h="293253" w="935371">
                    <a:moveTo>
                      <a:pt x="57691" y="0"/>
                    </a:moveTo>
                    <a:lnTo>
                      <a:pt x="877680" y="0"/>
                    </a:lnTo>
                    <a:cubicBezTo>
                      <a:pt x="892981" y="0"/>
                      <a:pt x="907655" y="6078"/>
                      <a:pt x="918474" y="16897"/>
                    </a:cubicBezTo>
                    <a:cubicBezTo>
                      <a:pt x="929293" y="27716"/>
                      <a:pt x="935371" y="42390"/>
                      <a:pt x="935371" y="57691"/>
                    </a:cubicBezTo>
                    <a:lnTo>
                      <a:pt x="935371" y="235563"/>
                    </a:lnTo>
                    <a:cubicBezTo>
                      <a:pt x="935371" y="267424"/>
                      <a:pt x="909542" y="293253"/>
                      <a:pt x="877680" y="293253"/>
                    </a:cubicBezTo>
                    <a:lnTo>
                      <a:pt x="57691" y="293253"/>
                    </a:lnTo>
                    <a:cubicBezTo>
                      <a:pt x="25829" y="293253"/>
                      <a:pt x="0" y="267424"/>
                      <a:pt x="0" y="235563"/>
                    </a:cubicBezTo>
                    <a:lnTo>
                      <a:pt x="0" y="57691"/>
                    </a:lnTo>
                    <a:cubicBezTo>
                      <a:pt x="0" y="25829"/>
                      <a:pt x="25829" y="0"/>
                      <a:pt x="57691" y="0"/>
                    </a:cubicBezTo>
                    <a:close/>
                  </a:path>
                </a:pathLst>
              </a:custGeom>
              <a:solidFill>
                <a:srgbClr val="ADC4B2"/>
              </a:solidFill>
            </p:spPr>
          </p:sp>
          <p:sp>
            <p:nvSpPr>
              <p:cNvPr name="TextBox 53" id="53"/>
              <p:cNvSpPr txBox="true"/>
              <p:nvPr/>
            </p:nvSpPr>
            <p:spPr>
              <a:xfrm>
                <a:off x="0" y="-28575"/>
                <a:ext cx="935371" cy="321828"/>
              </a:xfrm>
              <a:prstGeom prst="rect">
                <a:avLst/>
              </a:prstGeom>
            </p:spPr>
            <p:txBody>
              <a:bodyPr anchor="ctr" rtlCol="false" tIns="56111" lIns="56111" bIns="56111" rIns="56111"/>
              <a:lstStyle/>
              <a:p>
                <a:pPr algn="ctr">
                  <a:lnSpc>
                    <a:spcPts val="1959"/>
                  </a:lnSpc>
                </a:pPr>
              </a:p>
            </p:txBody>
          </p:sp>
        </p:grpSp>
        <p:grpSp>
          <p:nvGrpSpPr>
            <p:cNvPr name="Group 54" id="54"/>
            <p:cNvGrpSpPr/>
            <p:nvPr/>
          </p:nvGrpSpPr>
          <p:grpSpPr>
            <a:xfrm rot="0">
              <a:off x="14550983" y="6185217"/>
              <a:ext cx="3723431" cy="1167353"/>
              <a:chOff x="0" y="0"/>
              <a:chExt cx="935371" cy="293253"/>
            </a:xfrm>
          </p:grpSpPr>
          <p:sp>
            <p:nvSpPr>
              <p:cNvPr name="Freeform 55" id="55"/>
              <p:cNvSpPr/>
              <p:nvPr/>
            </p:nvSpPr>
            <p:spPr>
              <a:xfrm flipH="false" flipV="false" rot="0">
                <a:off x="0" y="0"/>
                <a:ext cx="935371" cy="293253"/>
              </a:xfrm>
              <a:custGeom>
                <a:avLst/>
                <a:gdLst/>
                <a:ahLst/>
                <a:cxnLst/>
                <a:rect r="r" b="b" t="t" l="l"/>
                <a:pathLst>
                  <a:path h="293253" w="935371">
                    <a:moveTo>
                      <a:pt x="57691" y="0"/>
                    </a:moveTo>
                    <a:lnTo>
                      <a:pt x="877680" y="0"/>
                    </a:lnTo>
                    <a:cubicBezTo>
                      <a:pt x="892981" y="0"/>
                      <a:pt x="907655" y="6078"/>
                      <a:pt x="918474" y="16897"/>
                    </a:cubicBezTo>
                    <a:cubicBezTo>
                      <a:pt x="929293" y="27716"/>
                      <a:pt x="935371" y="42390"/>
                      <a:pt x="935371" y="57691"/>
                    </a:cubicBezTo>
                    <a:lnTo>
                      <a:pt x="935371" y="235563"/>
                    </a:lnTo>
                    <a:cubicBezTo>
                      <a:pt x="935371" y="267424"/>
                      <a:pt x="909542" y="293253"/>
                      <a:pt x="877680" y="293253"/>
                    </a:cubicBezTo>
                    <a:lnTo>
                      <a:pt x="57691" y="293253"/>
                    </a:lnTo>
                    <a:cubicBezTo>
                      <a:pt x="25829" y="293253"/>
                      <a:pt x="0" y="267424"/>
                      <a:pt x="0" y="235563"/>
                    </a:cubicBezTo>
                    <a:lnTo>
                      <a:pt x="0" y="57691"/>
                    </a:lnTo>
                    <a:cubicBezTo>
                      <a:pt x="0" y="25829"/>
                      <a:pt x="25829" y="0"/>
                      <a:pt x="57691" y="0"/>
                    </a:cubicBezTo>
                    <a:close/>
                  </a:path>
                </a:pathLst>
              </a:custGeom>
              <a:solidFill>
                <a:srgbClr val="383838"/>
              </a:solidFill>
            </p:spPr>
          </p:sp>
          <p:sp>
            <p:nvSpPr>
              <p:cNvPr name="TextBox 56" id="56"/>
              <p:cNvSpPr txBox="true"/>
              <p:nvPr/>
            </p:nvSpPr>
            <p:spPr>
              <a:xfrm>
                <a:off x="0" y="-28575"/>
                <a:ext cx="935371" cy="321828"/>
              </a:xfrm>
              <a:prstGeom prst="rect">
                <a:avLst/>
              </a:prstGeom>
            </p:spPr>
            <p:txBody>
              <a:bodyPr anchor="ctr" rtlCol="false" tIns="56111" lIns="56111" bIns="56111" rIns="56111"/>
              <a:lstStyle/>
              <a:p>
                <a:pPr algn="ctr">
                  <a:lnSpc>
                    <a:spcPts val="1959"/>
                  </a:lnSpc>
                </a:pPr>
              </a:p>
            </p:txBody>
          </p:sp>
        </p:grpSp>
        <p:grpSp>
          <p:nvGrpSpPr>
            <p:cNvPr name="Group 57" id="57"/>
            <p:cNvGrpSpPr/>
            <p:nvPr/>
          </p:nvGrpSpPr>
          <p:grpSpPr>
            <a:xfrm rot="0">
              <a:off x="14550983" y="4012891"/>
              <a:ext cx="3723431" cy="1167353"/>
              <a:chOff x="0" y="0"/>
              <a:chExt cx="935371" cy="293253"/>
            </a:xfrm>
          </p:grpSpPr>
          <p:sp>
            <p:nvSpPr>
              <p:cNvPr name="Freeform 58" id="58"/>
              <p:cNvSpPr/>
              <p:nvPr/>
            </p:nvSpPr>
            <p:spPr>
              <a:xfrm flipH="false" flipV="false" rot="0">
                <a:off x="0" y="0"/>
                <a:ext cx="935371" cy="293253"/>
              </a:xfrm>
              <a:custGeom>
                <a:avLst/>
                <a:gdLst/>
                <a:ahLst/>
                <a:cxnLst/>
                <a:rect r="r" b="b" t="t" l="l"/>
                <a:pathLst>
                  <a:path h="293253" w="935371">
                    <a:moveTo>
                      <a:pt x="57691" y="0"/>
                    </a:moveTo>
                    <a:lnTo>
                      <a:pt x="877680" y="0"/>
                    </a:lnTo>
                    <a:cubicBezTo>
                      <a:pt x="892981" y="0"/>
                      <a:pt x="907655" y="6078"/>
                      <a:pt x="918474" y="16897"/>
                    </a:cubicBezTo>
                    <a:cubicBezTo>
                      <a:pt x="929293" y="27716"/>
                      <a:pt x="935371" y="42390"/>
                      <a:pt x="935371" y="57691"/>
                    </a:cubicBezTo>
                    <a:lnTo>
                      <a:pt x="935371" y="235563"/>
                    </a:lnTo>
                    <a:cubicBezTo>
                      <a:pt x="935371" y="267424"/>
                      <a:pt x="909542" y="293253"/>
                      <a:pt x="877680" y="293253"/>
                    </a:cubicBezTo>
                    <a:lnTo>
                      <a:pt x="57691" y="293253"/>
                    </a:lnTo>
                    <a:cubicBezTo>
                      <a:pt x="25829" y="293253"/>
                      <a:pt x="0" y="267424"/>
                      <a:pt x="0" y="235563"/>
                    </a:cubicBezTo>
                    <a:lnTo>
                      <a:pt x="0" y="57691"/>
                    </a:lnTo>
                    <a:cubicBezTo>
                      <a:pt x="0" y="25829"/>
                      <a:pt x="25829" y="0"/>
                      <a:pt x="57691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59" id="59"/>
              <p:cNvSpPr txBox="true"/>
              <p:nvPr/>
            </p:nvSpPr>
            <p:spPr>
              <a:xfrm>
                <a:off x="0" y="-28575"/>
                <a:ext cx="935371" cy="321828"/>
              </a:xfrm>
              <a:prstGeom prst="rect">
                <a:avLst/>
              </a:prstGeom>
            </p:spPr>
            <p:txBody>
              <a:bodyPr anchor="ctr" rtlCol="false" tIns="56111" lIns="56111" bIns="56111" rIns="56111"/>
              <a:lstStyle/>
              <a:p>
                <a:pPr algn="ctr">
                  <a:lnSpc>
                    <a:spcPts val="1959"/>
                  </a:lnSpc>
                </a:pPr>
              </a:p>
            </p:txBody>
          </p:sp>
        </p:grpSp>
        <p:sp>
          <p:nvSpPr>
            <p:cNvPr name="AutoShape 60" id="60"/>
            <p:cNvSpPr/>
            <p:nvPr/>
          </p:nvSpPr>
          <p:spPr>
            <a:xfrm flipV="true">
              <a:off x="1861356" y="4012891"/>
              <a:ext cx="14551343" cy="0"/>
            </a:xfrm>
            <a:prstGeom prst="line">
              <a:avLst/>
            </a:prstGeom>
            <a:ln cap="flat" w="36038">
              <a:solidFill>
                <a:srgbClr val="000000"/>
              </a:solidFill>
              <a:prstDash val="solid"/>
              <a:headEnd type="oval" len="lg" w="lg"/>
              <a:tailEnd type="oval" len="lg" w="lg"/>
            </a:ln>
          </p:spPr>
        </p:sp>
        <p:sp>
          <p:nvSpPr>
            <p:cNvPr name="AutoShape 61" id="61"/>
            <p:cNvSpPr/>
            <p:nvPr/>
          </p:nvSpPr>
          <p:spPr>
            <a:xfrm flipV="true">
              <a:off x="9137027" y="2560076"/>
              <a:ext cx="0" cy="738987"/>
            </a:xfrm>
            <a:prstGeom prst="line">
              <a:avLst/>
            </a:prstGeom>
            <a:ln cap="flat" w="36038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62" id="62"/>
            <p:cNvSpPr/>
            <p:nvPr/>
          </p:nvSpPr>
          <p:spPr>
            <a:xfrm flipV="true">
              <a:off x="6635299" y="3332413"/>
              <a:ext cx="0" cy="680478"/>
            </a:xfrm>
            <a:prstGeom prst="line">
              <a:avLst/>
            </a:prstGeom>
            <a:ln cap="flat" w="36038">
              <a:solidFill>
                <a:srgbClr val="000000"/>
              </a:solidFill>
              <a:prstDash val="solid"/>
              <a:headEnd type="oval" len="lg" w="lg"/>
              <a:tailEnd type="none" len="sm" w="sm"/>
            </a:ln>
          </p:spPr>
        </p:sp>
        <p:sp>
          <p:nvSpPr>
            <p:cNvPr name="AutoShape 63" id="63"/>
            <p:cNvSpPr/>
            <p:nvPr/>
          </p:nvSpPr>
          <p:spPr>
            <a:xfrm flipV="true">
              <a:off x="1861716" y="5180244"/>
              <a:ext cx="0" cy="1004973"/>
            </a:xfrm>
            <a:prstGeom prst="line">
              <a:avLst/>
            </a:prstGeom>
            <a:ln cap="flat" w="36038">
              <a:solidFill>
                <a:srgbClr val="000000"/>
              </a:solidFill>
              <a:prstDash val="solid"/>
              <a:headEnd type="oval" len="lg" w="lg"/>
              <a:tailEnd type="none" len="sm" w="sm"/>
            </a:ln>
          </p:spPr>
        </p:sp>
        <p:sp>
          <p:nvSpPr>
            <p:cNvPr name="AutoShape 64" id="64"/>
            <p:cNvSpPr/>
            <p:nvPr/>
          </p:nvSpPr>
          <p:spPr>
            <a:xfrm flipV="true">
              <a:off x="6635299" y="5180244"/>
              <a:ext cx="0" cy="1004973"/>
            </a:xfrm>
            <a:prstGeom prst="line">
              <a:avLst/>
            </a:prstGeom>
            <a:ln cap="flat" w="36038">
              <a:solidFill>
                <a:srgbClr val="000000"/>
              </a:solidFill>
              <a:prstDash val="solid"/>
              <a:headEnd type="oval" len="lg" w="lg"/>
              <a:tailEnd type="none" len="sm" w="sm"/>
            </a:ln>
          </p:spPr>
        </p:sp>
        <p:sp>
          <p:nvSpPr>
            <p:cNvPr name="AutoShape 65" id="65"/>
            <p:cNvSpPr/>
            <p:nvPr/>
          </p:nvSpPr>
          <p:spPr>
            <a:xfrm flipH="true" flipV="true">
              <a:off x="6635299" y="7352570"/>
              <a:ext cx="0" cy="1805642"/>
            </a:xfrm>
            <a:prstGeom prst="line">
              <a:avLst/>
            </a:prstGeom>
            <a:ln cap="flat" w="36038">
              <a:solidFill>
                <a:srgbClr val="000000"/>
              </a:solidFill>
              <a:prstDash val="solid"/>
              <a:headEnd type="oval" len="lg" w="lg"/>
              <a:tailEnd type="none" len="sm" w="sm"/>
            </a:ln>
          </p:spPr>
        </p:sp>
        <p:sp>
          <p:nvSpPr>
            <p:cNvPr name="AutoShape 66" id="66"/>
            <p:cNvSpPr/>
            <p:nvPr/>
          </p:nvSpPr>
          <p:spPr>
            <a:xfrm flipV="true">
              <a:off x="11618480" y="7352570"/>
              <a:ext cx="0" cy="1805642"/>
            </a:xfrm>
            <a:prstGeom prst="line">
              <a:avLst/>
            </a:prstGeom>
            <a:ln cap="flat" w="36038">
              <a:solidFill>
                <a:srgbClr val="000000"/>
              </a:solidFill>
              <a:prstDash val="solid"/>
              <a:headEnd type="oval" len="lg" w="lg"/>
              <a:tailEnd type="none" len="sm" w="sm"/>
            </a:ln>
          </p:spPr>
        </p:sp>
        <p:sp>
          <p:nvSpPr>
            <p:cNvPr name="AutoShape 67" id="67"/>
            <p:cNvSpPr/>
            <p:nvPr/>
          </p:nvSpPr>
          <p:spPr>
            <a:xfrm flipV="true">
              <a:off x="11639476" y="5180244"/>
              <a:ext cx="0" cy="1004973"/>
            </a:xfrm>
            <a:prstGeom prst="line">
              <a:avLst/>
            </a:prstGeom>
            <a:ln cap="flat" w="36038">
              <a:solidFill>
                <a:srgbClr val="000000"/>
              </a:solidFill>
              <a:prstDash val="solid"/>
              <a:headEnd type="oval" len="lg" w="lg"/>
              <a:tailEnd type="none" len="sm" w="sm"/>
            </a:ln>
          </p:spPr>
        </p:sp>
        <p:sp>
          <p:nvSpPr>
            <p:cNvPr name="AutoShape 68" id="68"/>
            <p:cNvSpPr/>
            <p:nvPr/>
          </p:nvSpPr>
          <p:spPr>
            <a:xfrm flipV="true">
              <a:off x="16412699" y="5180244"/>
              <a:ext cx="0" cy="1004973"/>
            </a:xfrm>
            <a:prstGeom prst="line">
              <a:avLst/>
            </a:prstGeom>
            <a:ln cap="flat" w="36038">
              <a:solidFill>
                <a:srgbClr val="000000"/>
              </a:solidFill>
              <a:prstDash val="solid"/>
              <a:headEnd type="oval" len="lg" w="lg"/>
              <a:tailEnd type="none" len="sm" w="sm"/>
            </a:ln>
          </p:spPr>
        </p:sp>
        <p:sp>
          <p:nvSpPr>
            <p:cNvPr name="AutoShape 69" id="69"/>
            <p:cNvSpPr/>
            <p:nvPr/>
          </p:nvSpPr>
          <p:spPr>
            <a:xfrm flipV="true">
              <a:off x="11639476" y="3332413"/>
              <a:ext cx="0" cy="680478"/>
            </a:xfrm>
            <a:prstGeom prst="line">
              <a:avLst/>
            </a:prstGeom>
            <a:ln cap="flat" w="36038">
              <a:solidFill>
                <a:srgbClr val="000000"/>
              </a:solidFill>
              <a:prstDash val="solid"/>
              <a:headEnd type="oval" len="lg" w="lg"/>
              <a:tailEnd type="none" len="sm" w="sm"/>
            </a:ln>
          </p:spPr>
        </p:sp>
        <p:sp>
          <p:nvSpPr>
            <p:cNvPr name="AutoShape 70" id="70"/>
            <p:cNvSpPr/>
            <p:nvPr/>
          </p:nvSpPr>
          <p:spPr>
            <a:xfrm flipV="true">
              <a:off x="2554938" y="8118918"/>
              <a:ext cx="4080360" cy="1039294"/>
            </a:xfrm>
            <a:prstGeom prst="line">
              <a:avLst/>
            </a:prstGeom>
            <a:ln cap="flat" w="36038">
              <a:solidFill>
                <a:srgbClr val="000000"/>
              </a:solidFill>
              <a:prstDash val="solid"/>
              <a:headEnd type="oval" len="lg" w="lg"/>
              <a:tailEnd type="none" len="sm" w="sm"/>
            </a:ln>
          </p:spPr>
        </p:sp>
        <p:sp>
          <p:nvSpPr>
            <p:cNvPr name="AutoShape 71" id="71"/>
            <p:cNvSpPr/>
            <p:nvPr/>
          </p:nvSpPr>
          <p:spPr>
            <a:xfrm flipH="true" flipV="true">
              <a:off x="11618480" y="8118918"/>
              <a:ext cx="4111719" cy="1039294"/>
            </a:xfrm>
            <a:prstGeom prst="line">
              <a:avLst/>
            </a:prstGeom>
            <a:ln cap="flat" w="36038">
              <a:solidFill>
                <a:srgbClr val="000000"/>
              </a:solidFill>
              <a:prstDash val="solid"/>
              <a:headEnd type="oval" len="lg" w="lg"/>
              <a:tailEnd type="none" len="sm" w="sm"/>
            </a:ln>
          </p:spPr>
        </p:sp>
        <p:sp>
          <p:nvSpPr>
            <p:cNvPr name="TextBox 72" id="72"/>
            <p:cNvSpPr txBox="true"/>
            <p:nvPr/>
          </p:nvSpPr>
          <p:spPr>
            <a:xfrm rot="0">
              <a:off x="7525537" y="1582108"/>
              <a:ext cx="3222979" cy="410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48"/>
                </a:lnSpc>
                <a:spcBef>
                  <a:spcPct val="0"/>
                </a:spcBef>
              </a:pPr>
              <a:r>
                <a:rPr lang="en-US" b="true" sz="1892">
                  <a:solidFill>
                    <a:srgbClr val="FFFFFF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Richard Sanchez</a:t>
              </a:r>
            </a:p>
          </p:txBody>
        </p:sp>
        <p:sp>
          <p:nvSpPr>
            <p:cNvPr name="TextBox 73" id="73"/>
            <p:cNvSpPr txBox="true"/>
            <p:nvPr/>
          </p:nvSpPr>
          <p:spPr>
            <a:xfrm rot="0">
              <a:off x="7886496" y="2015665"/>
              <a:ext cx="2501061" cy="316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12"/>
                </a:lnSpc>
                <a:spcBef>
                  <a:spcPct val="0"/>
                </a:spcBef>
              </a:pPr>
              <a:r>
                <a:rPr lang="en-US" sz="1437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CEO</a:t>
              </a:r>
            </a:p>
          </p:txBody>
        </p:sp>
        <p:sp>
          <p:nvSpPr>
            <p:cNvPr name="TextBox 74" id="74"/>
            <p:cNvSpPr txBox="true"/>
            <p:nvPr/>
          </p:nvSpPr>
          <p:spPr>
            <a:xfrm rot="0">
              <a:off x="269858" y="4101902"/>
              <a:ext cx="3222979" cy="410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48"/>
                </a:lnSpc>
                <a:spcBef>
                  <a:spcPct val="0"/>
                </a:spcBef>
              </a:pPr>
              <a:r>
                <a:rPr lang="en-US" b="true" sz="1892">
                  <a:solidFill>
                    <a:srgbClr val="FFFFFF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Murad Naser</a:t>
              </a:r>
            </a:p>
          </p:txBody>
        </p:sp>
        <p:sp>
          <p:nvSpPr>
            <p:cNvPr name="TextBox 75" id="75"/>
            <p:cNvSpPr txBox="true"/>
            <p:nvPr/>
          </p:nvSpPr>
          <p:spPr>
            <a:xfrm rot="0">
              <a:off x="378867" y="4535812"/>
              <a:ext cx="2862020" cy="5504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81"/>
                </a:lnSpc>
                <a:spcBef>
                  <a:spcPct val="0"/>
                </a:spcBef>
              </a:pPr>
              <a:r>
                <a:rPr lang="en-US" sz="1272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GERENTE DE DESENVOLVIMENTO</a:t>
              </a:r>
            </a:p>
          </p:txBody>
        </p:sp>
        <p:sp>
          <p:nvSpPr>
            <p:cNvPr name="TextBox 76" id="76"/>
            <p:cNvSpPr txBox="true"/>
            <p:nvPr/>
          </p:nvSpPr>
          <p:spPr>
            <a:xfrm rot="0">
              <a:off x="5023809" y="4202277"/>
              <a:ext cx="3222979" cy="410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48"/>
                </a:lnSpc>
                <a:spcBef>
                  <a:spcPct val="0"/>
                </a:spcBef>
              </a:pPr>
              <a:r>
                <a:rPr lang="en-US" b="true" sz="1892">
                  <a:solidFill>
                    <a:srgbClr val="FFFFFF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Taylor Alonso</a:t>
              </a:r>
            </a:p>
          </p:txBody>
        </p:sp>
        <p:sp>
          <p:nvSpPr>
            <p:cNvPr name="TextBox 77" id="77"/>
            <p:cNvSpPr txBox="true"/>
            <p:nvPr/>
          </p:nvSpPr>
          <p:spPr>
            <a:xfrm rot="0">
              <a:off x="5078995" y="4626662"/>
              <a:ext cx="3343200" cy="316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12"/>
                </a:lnSpc>
                <a:spcBef>
                  <a:spcPct val="0"/>
                </a:spcBef>
              </a:pPr>
              <a:r>
                <a:rPr lang="en-US" sz="1437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GERENTE DE MARKETING</a:t>
              </a:r>
            </a:p>
          </p:txBody>
        </p:sp>
        <p:sp>
          <p:nvSpPr>
            <p:cNvPr name="TextBox 78" id="78"/>
            <p:cNvSpPr txBox="true"/>
            <p:nvPr/>
          </p:nvSpPr>
          <p:spPr>
            <a:xfrm rot="0">
              <a:off x="5023809" y="9347598"/>
              <a:ext cx="3222979" cy="410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48"/>
                </a:lnSpc>
                <a:spcBef>
                  <a:spcPct val="0"/>
                </a:spcBef>
              </a:pPr>
              <a:r>
                <a:rPr lang="en-US" b="true" sz="1892">
                  <a:solidFill>
                    <a:srgbClr val="FFFFFF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Harper Russo</a:t>
              </a:r>
            </a:p>
          </p:txBody>
        </p:sp>
        <p:sp>
          <p:nvSpPr>
            <p:cNvPr name="TextBox 79" id="79"/>
            <p:cNvSpPr txBox="true"/>
            <p:nvPr/>
          </p:nvSpPr>
          <p:spPr>
            <a:xfrm rot="0">
              <a:off x="5384768" y="9781155"/>
              <a:ext cx="2501061" cy="316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12"/>
                </a:lnSpc>
                <a:spcBef>
                  <a:spcPct val="0"/>
                </a:spcBef>
              </a:pPr>
              <a:r>
                <a:rPr lang="en-US" sz="1437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INFLUENCIADOR</a:t>
              </a:r>
            </a:p>
          </p:txBody>
        </p:sp>
        <p:sp>
          <p:nvSpPr>
            <p:cNvPr name="TextBox 80" id="80"/>
            <p:cNvSpPr txBox="true"/>
            <p:nvPr/>
          </p:nvSpPr>
          <p:spPr>
            <a:xfrm rot="0">
              <a:off x="943449" y="9347598"/>
              <a:ext cx="3222979" cy="410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48"/>
                </a:lnSpc>
                <a:spcBef>
                  <a:spcPct val="0"/>
                </a:spcBef>
              </a:pPr>
              <a:r>
                <a:rPr lang="en-US" b="true" sz="1892">
                  <a:solidFill>
                    <a:srgbClr val="FFFFFF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Helene Paquet</a:t>
              </a:r>
            </a:p>
          </p:txBody>
        </p:sp>
        <p:sp>
          <p:nvSpPr>
            <p:cNvPr name="TextBox 81" id="81"/>
            <p:cNvSpPr txBox="true"/>
            <p:nvPr/>
          </p:nvSpPr>
          <p:spPr>
            <a:xfrm rot="0">
              <a:off x="1304408" y="9781155"/>
              <a:ext cx="2501061" cy="316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12"/>
                </a:lnSpc>
                <a:spcBef>
                  <a:spcPct val="0"/>
                </a:spcBef>
              </a:pPr>
              <a:r>
                <a:rPr lang="en-US" sz="1437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INFLUENCIADOR</a:t>
              </a:r>
            </a:p>
          </p:txBody>
        </p:sp>
        <p:sp>
          <p:nvSpPr>
            <p:cNvPr name="TextBox 82" id="82"/>
            <p:cNvSpPr txBox="true"/>
            <p:nvPr/>
          </p:nvSpPr>
          <p:spPr>
            <a:xfrm rot="0">
              <a:off x="5023809" y="11442236"/>
              <a:ext cx="3222979" cy="410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48"/>
                </a:lnSpc>
                <a:spcBef>
                  <a:spcPct val="0"/>
                </a:spcBef>
              </a:pPr>
              <a:r>
                <a:rPr lang="en-US" b="true" sz="1892">
                  <a:solidFill>
                    <a:srgbClr val="FFFFFF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Chiaki Sato</a:t>
              </a:r>
            </a:p>
          </p:txBody>
        </p:sp>
        <p:sp>
          <p:nvSpPr>
            <p:cNvPr name="TextBox 83" id="83"/>
            <p:cNvSpPr txBox="true"/>
            <p:nvPr/>
          </p:nvSpPr>
          <p:spPr>
            <a:xfrm rot="0">
              <a:off x="5384768" y="11875793"/>
              <a:ext cx="2501061" cy="316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12"/>
                </a:lnSpc>
                <a:spcBef>
                  <a:spcPct val="0"/>
                </a:spcBef>
              </a:pPr>
              <a:r>
                <a:rPr lang="en-US" sz="1437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PARCERIAS</a:t>
              </a:r>
            </a:p>
          </p:txBody>
        </p:sp>
        <p:sp>
          <p:nvSpPr>
            <p:cNvPr name="TextBox 84" id="84"/>
            <p:cNvSpPr txBox="true"/>
            <p:nvPr/>
          </p:nvSpPr>
          <p:spPr>
            <a:xfrm rot="0">
              <a:off x="943449" y="11442236"/>
              <a:ext cx="3222979" cy="410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48"/>
                </a:lnSpc>
                <a:spcBef>
                  <a:spcPct val="0"/>
                </a:spcBef>
              </a:pPr>
              <a:r>
                <a:rPr lang="en-US" b="true" sz="1892">
                  <a:solidFill>
                    <a:srgbClr val="FFFFFF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Avery Davis</a:t>
              </a:r>
            </a:p>
          </p:txBody>
        </p:sp>
        <p:sp>
          <p:nvSpPr>
            <p:cNvPr name="TextBox 85" id="85"/>
            <p:cNvSpPr txBox="true"/>
            <p:nvPr/>
          </p:nvSpPr>
          <p:spPr>
            <a:xfrm rot="0">
              <a:off x="1304408" y="11875793"/>
              <a:ext cx="2501061" cy="316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12"/>
                </a:lnSpc>
                <a:spcBef>
                  <a:spcPct val="0"/>
                </a:spcBef>
              </a:pPr>
              <a:r>
                <a:rPr lang="en-US" sz="1437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PARCERIAS</a:t>
              </a:r>
            </a:p>
          </p:txBody>
        </p:sp>
        <p:sp>
          <p:nvSpPr>
            <p:cNvPr name="TextBox 86" id="86"/>
            <p:cNvSpPr txBox="true"/>
            <p:nvPr/>
          </p:nvSpPr>
          <p:spPr>
            <a:xfrm rot="0">
              <a:off x="10027986" y="4202277"/>
              <a:ext cx="3222979" cy="410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48"/>
                </a:lnSpc>
                <a:spcBef>
                  <a:spcPct val="0"/>
                </a:spcBef>
              </a:pPr>
              <a:r>
                <a:rPr lang="en-US" b="true" sz="1892">
                  <a:solidFill>
                    <a:srgbClr val="FFFFFF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Shawn Garcia</a:t>
              </a:r>
            </a:p>
          </p:txBody>
        </p:sp>
        <p:sp>
          <p:nvSpPr>
            <p:cNvPr name="TextBox 87" id="87"/>
            <p:cNvSpPr txBox="true"/>
            <p:nvPr/>
          </p:nvSpPr>
          <p:spPr>
            <a:xfrm rot="0">
              <a:off x="9920702" y="4647795"/>
              <a:ext cx="3479538" cy="316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12"/>
                </a:lnSpc>
                <a:spcBef>
                  <a:spcPct val="0"/>
                </a:spcBef>
              </a:pPr>
              <a:r>
                <a:rPr lang="en-US" sz="1437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GERENTE DE SEGURANÇA</a:t>
              </a:r>
            </a:p>
          </p:txBody>
        </p:sp>
        <p:sp>
          <p:nvSpPr>
            <p:cNvPr name="TextBox 88" id="88"/>
            <p:cNvSpPr txBox="true"/>
            <p:nvPr/>
          </p:nvSpPr>
          <p:spPr>
            <a:xfrm rot="0">
              <a:off x="10006990" y="9242763"/>
              <a:ext cx="3222979" cy="410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48"/>
                </a:lnSpc>
                <a:spcBef>
                  <a:spcPct val="0"/>
                </a:spcBef>
              </a:pPr>
              <a:r>
                <a:rPr lang="en-US" b="true" sz="1892">
                  <a:solidFill>
                    <a:srgbClr val="FFFFFF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Ketut Susilo</a:t>
              </a:r>
            </a:p>
          </p:txBody>
        </p:sp>
        <p:sp>
          <p:nvSpPr>
            <p:cNvPr name="TextBox 89" id="89"/>
            <p:cNvSpPr txBox="true"/>
            <p:nvPr/>
          </p:nvSpPr>
          <p:spPr>
            <a:xfrm rot="0">
              <a:off x="10092090" y="9676673"/>
              <a:ext cx="3287155" cy="5504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81"/>
                </a:lnSpc>
                <a:spcBef>
                  <a:spcPct val="0"/>
                </a:spcBef>
              </a:pPr>
              <a:r>
                <a:rPr lang="en-US" sz="1272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DESENVOLVEDOR DE CIBERSEGURANÇA</a:t>
              </a:r>
            </a:p>
          </p:txBody>
        </p:sp>
        <p:sp>
          <p:nvSpPr>
            <p:cNvPr name="TextBox 90" id="90"/>
            <p:cNvSpPr txBox="true"/>
            <p:nvPr/>
          </p:nvSpPr>
          <p:spPr>
            <a:xfrm rot="0">
              <a:off x="14118709" y="9347598"/>
              <a:ext cx="3222979" cy="410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48"/>
                </a:lnSpc>
                <a:spcBef>
                  <a:spcPct val="0"/>
                </a:spcBef>
              </a:pPr>
              <a:r>
                <a:rPr lang="en-US" b="true" sz="1892">
                  <a:solidFill>
                    <a:srgbClr val="FFFFFF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Estelle Darcy</a:t>
              </a:r>
            </a:p>
          </p:txBody>
        </p:sp>
        <p:sp>
          <p:nvSpPr>
            <p:cNvPr name="TextBox 91" id="91"/>
            <p:cNvSpPr txBox="true"/>
            <p:nvPr/>
          </p:nvSpPr>
          <p:spPr>
            <a:xfrm rot="0">
              <a:off x="14479668" y="9781155"/>
              <a:ext cx="2862020" cy="316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12"/>
                </a:lnSpc>
                <a:spcBef>
                  <a:spcPct val="0"/>
                </a:spcBef>
              </a:pPr>
              <a:r>
                <a:rPr lang="en-US" sz="1437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SAC DE SEGURANÇA</a:t>
              </a:r>
            </a:p>
          </p:txBody>
        </p:sp>
        <p:sp>
          <p:nvSpPr>
            <p:cNvPr name="TextBox 92" id="92"/>
            <p:cNvSpPr txBox="true"/>
            <p:nvPr/>
          </p:nvSpPr>
          <p:spPr>
            <a:xfrm rot="0">
              <a:off x="10027986" y="11442236"/>
              <a:ext cx="3222979" cy="410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48"/>
                </a:lnSpc>
                <a:spcBef>
                  <a:spcPct val="0"/>
                </a:spcBef>
              </a:pPr>
              <a:r>
                <a:rPr lang="en-US" b="true" sz="1892">
                  <a:solidFill>
                    <a:srgbClr val="FFFFFF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Juliana Silva</a:t>
              </a:r>
            </a:p>
          </p:txBody>
        </p:sp>
        <p:sp>
          <p:nvSpPr>
            <p:cNvPr name="TextBox 93" id="93"/>
            <p:cNvSpPr txBox="true"/>
            <p:nvPr/>
          </p:nvSpPr>
          <p:spPr>
            <a:xfrm rot="0">
              <a:off x="14118709" y="11442236"/>
              <a:ext cx="3222979" cy="410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48"/>
                </a:lnSpc>
                <a:spcBef>
                  <a:spcPct val="0"/>
                </a:spcBef>
              </a:pPr>
              <a:r>
                <a:rPr lang="en-US" b="true" sz="1892">
                  <a:solidFill>
                    <a:srgbClr val="FFFFFF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Drew Feig</a:t>
              </a:r>
            </a:p>
          </p:txBody>
        </p:sp>
        <p:sp>
          <p:nvSpPr>
            <p:cNvPr name="TextBox 94" id="94"/>
            <p:cNvSpPr txBox="true"/>
            <p:nvPr/>
          </p:nvSpPr>
          <p:spPr>
            <a:xfrm rot="0">
              <a:off x="14299189" y="11875793"/>
              <a:ext cx="2862020" cy="316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12"/>
                </a:lnSpc>
                <a:spcBef>
                  <a:spcPct val="0"/>
                </a:spcBef>
              </a:pPr>
              <a:r>
                <a:rPr lang="en-US" sz="1437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SAC DE ATENDIMENTO</a:t>
              </a:r>
            </a:p>
          </p:txBody>
        </p:sp>
        <p:sp>
          <p:nvSpPr>
            <p:cNvPr name="TextBox 95" id="95"/>
            <p:cNvSpPr txBox="true"/>
            <p:nvPr/>
          </p:nvSpPr>
          <p:spPr>
            <a:xfrm rot="0">
              <a:off x="14843201" y="4202277"/>
              <a:ext cx="3222979" cy="4109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48"/>
                </a:lnSpc>
                <a:spcBef>
                  <a:spcPct val="0"/>
                </a:spcBef>
              </a:pPr>
              <a:r>
                <a:rPr lang="en-US" b="true" sz="1892">
                  <a:solidFill>
                    <a:srgbClr val="FFFFFF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Jamie Chastain</a:t>
              </a:r>
            </a:p>
          </p:txBody>
        </p:sp>
        <p:sp>
          <p:nvSpPr>
            <p:cNvPr name="TextBox 96" id="96"/>
            <p:cNvSpPr txBox="true"/>
            <p:nvPr/>
          </p:nvSpPr>
          <p:spPr>
            <a:xfrm rot="0">
              <a:off x="14663720" y="4641890"/>
              <a:ext cx="3581940" cy="2631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81"/>
                </a:lnSpc>
                <a:spcBef>
                  <a:spcPct val="0"/>
                </a:spcBef>
              </a:pPr>
              <a:r>
                <a:rPr lang="en-US" sz="1272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GERENTE DE CONTABILIDADE</a:t>
              </a:r>
            </a:p>
          </p:txBody>
        </p:sp>
        <p:sp>
          <p:nvSpPr>
            <p:cNvPr name="TextBox 97" id="97"/>
            <p:cNvSpPr txBox="true"/>
            <p:nvPr/>
          </p:nvSpPr>
          <p:spPr>
            <a:xfrm rot="0">
              <a:off x="752257" y="-66675"/>
              <a:ext cx="16910972" cy="8925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786"/>
                </a:lnSpc>
                <a:spcBef>
                  <a:spcPct val="0"/>
                </a:spcBef>
              </a:pPr>
              <a:r>
                <a:rPr lang="en-US" b="true" sz="4133">
                  <a:solidFill>
                    <a:srgbClr val="4C5A65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ORGANOGRAMA DA EMPRESA</a:t>
              </a:r>
            </a:p>
          </p:txBody>
        </p:sp>
        <p:sp>
          <p:nvSpPr>
            <p:cNvPr name="TextBox 98" id="98"/>
            <p:cNvSpPr txBox="true"/>
            <p:nvPr/>
          </p:nvSpPr>
          <p:spPr>
            <a:xfrm rot="0">
              <a:off x="10229461" y="11950605"/>
              <a:ext cx="2862020" cy="316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12"/>
                </a:lnSpc>
                <a:spcBef>
                  <a:spcPct val="0"/>
                </a:spcBef>
              </a:pPr>
              <a:r>
                <a:rPr lang="en-US" sz="1437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AUXILIAR DE LIMPEZA</a:t>
              </a:r>
            </a:p>
          </p:txBody>
        </p:sp>
      </p:grpSp>
      <p:sp>
        <p:nvSpPr>
          <p:cNvPr name="Freeform 99" id="99"/>
          <p:cNvSpPr/>
          <p:nvPr/>
        </p:nvSpPr>
        <p:spPr>
          <a:xfrm flipH="false" flipV="false" rot="0">
            <a:off x="-2322407" y="2296632"/>
            <a:ext cx="4092356" cy="4114800"/>
          </a:xfrm>
          <a:custGeom>
            <a:avLst/>
            <a:gdLst/>
            <a:ahLst/>
            <a:cxnLst/>
            <a:rect r="r" b="b" t="t" l="l"/>
            <a:pathLst>
              <a:path h="4114800" w="4092356">
                <a:moveTo>
                  <a:pt x="0" y="0"/>
                </a:moveTo>
                <a:lnTo>
                  <a:pt x="4092355" y="0"/>
                </a:lnTo>
                <a:lnTo>
                  <a:pt x="40923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0" id="100"/>
          <p:cNvSpPr/>
          <p:nvPr/>
        </p:nvSpPr>
        <p:spPr>
          <a:xfrm flipH="false" flipV="false" rot="0">
            <a:off x="16241822" y="6172200"/>
            <a:ext cx="4092356" cy="4114800"/>
          </a:xfrm>
          <a:custGeom>
            <a:avLst/>
            <a:gdLst/>
            <a:ahLst/>
            <a:cxnLst/>
            <a:rect r="r" b="b" t="t" l="l"/>
            <a:pathLst>
              <a:path h="4114800" w="4092356">
                <a:moveTo>
                  <a:pt x="0" y="0"/>
                </a:moveTo>
                <a:lnTo>
                  <a:pt x="4092356" y="0"/>
                </a:lnTo>
                <a:lnTo>
                  <a:pt x="40923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1" id="101"/>
          <p:cNvSpPr txBox="true"/>
          <p:nvPr/>
        </p:nvSpPr>
        <p:spPr>
          <a:xfrm rot="0">
            <a:off x="2291095" y="5394948"/>
            <a:ext cx="2823059" cy="242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12"/>
              </a:lnSpc>
              <a:spcBef>
                <a:spcPct val="0"/>
              </a:spcBef>
            </a:pPr>
            <a:r>
              <a:rPr lang="en-US" sz="143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EQUIPE DE PROGRAMADORES</a:t>
            </a:r>
          </a:p>
        </p:txBody>
      </p:sp>
      <p:sp>
        <p:nvSpPr>
          <p:cNvPr name="TextBox 102" id="102"/>
          <p:cNvSpPr txBox="true"/>
          <p:nvPr/>
        </p:nvSpPr>
        <p:spPr>
          <a:xfrm rot="0">
            <a:off x="5868393" y="5394948"/>
            <a:ext cx="2823059" cy="242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12"/>
              </a:lnSpc>
              <a:spcBef>
                <a:spcPct val="0"/>
              </a:spcBef>
            </a:pPr>
            <a:r>
              <a:rPr lang="en-US" sz="143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EQUIPE DE MARKETING</a:t>
            </a:r>
          </a:p>
        </p:txBody>
      </p:sp>
      <p:sp>
        <p:nvSpPr>
          <p:cNvPr name="TextBox 103" id="103"/>
          <p:cNvSpPr txBox="true"/>
          <p:nvPr/>
        </p:nvSpPr>
        <p:spPr>
          <a:xfrm rot="0">
            <a:off x="9594854" y="5394948"/>
            <a:ext cx="2823059" cy="242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12"/>
              </a:lnSpc>
              <a:spcBef>
                <a:spcPct val="0"/>
              </a:spcBef>
            </a:pPr>
            <a:r>
              <a:rPr lang="en-US" sz="143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EQUIPE DE SEGURANÇA</a:t>
            </a:r>
          </a:p>
        </p:txBody>
      </p:sp>
      <p:sp>
        <p:nvSpPr>
          <p:cNvPr name="TextBox 104" id="104"/>
          <p:cNvSpPr txBox="true"/>
          <p:nvPr/>
        </p:nvSpPr>
        <p:spPr>
          <a:xfrm rot="0">
            <a:off x="13173847" y="5394948"/>
            <a:ext cx="2823059" cy="242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12"/>
              </a:lnSpc>
              <a:spcBef>
                <a:spcPct val="0"/>
              </a:spcBef>
            </a:pPr>
            <a:r>
              <a:rPr lang="en-US" sz="143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EQUIPE DE CONTABILIDADE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291" r="0" b="-83291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663916" y="1322250"/>
          <a:ext cx="17069902" cy="8403760"/>
        </p:xfrm>
        <a:graphic>
          <a:graphicData uri="http://schemas.openxmlformats.org/drawingml/2006/table">
            <a:tbl>
              <a:tblPr/>
              <a:tblGrid>
                <a:gridCol w="3415496"/>
                <a:gridCol w="3411820"/>
                <a:gridCol w="1728046"/>
                <a:gridCol w="1685757"/>
                <a:gridCol w="3414261"/>
                <a:gridCol w="3414520"/>
              </a:tblGrid>
              <a:tr h="60022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8383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83838"/>
                    </a:solidFill>
                  </a:tcPr>
                </a:tc>
                <a:tc gridSpan="2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83838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8383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8383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83838"/>
                    </a:solidFill>
                  </a:tcPr>
                </a:tc>
              </a:tr>
              <a:tr h="2083508">
                <a:tc rowSpan="3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 gridSpan="2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 hMerge="true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414"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83838"/>
                    </a:solidFill>
                  </a:tcPr>
                </a:tc>
                <a:tc vMerge="true" gridSpan="2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83838"/>
                    </a:solidFill>
                  </a:tcPr>
                </a:tc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83508"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gridSpan="2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 hMerge="true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1454">
                <a:tc gridSpan="3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383838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383838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383838"/>
                    </a:solidFill>
                  </a:tcPr>
                </a:tc>
                <a:tc gridSpan="3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83838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83838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83838"/>
                    </a:solidFill>
                  </a:tcPr>
                </a:tc>
              </a:tr>
              <a:tr h="2753653">
                <a:tc gridSpan="3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1340"/>
                        </a:lnSpc>
                        <a:defRPr/>
                      </a:pPr>
                      <a:endParaRPr lang="en-US" sz="1100"/>
                    </a:p>
                  </a:txBody>
                  <a:tcPr marL="99513" marR="99513" marT="99513" marB="99513" anchor="ctr">
                    <a:lnL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5B6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661147" y="1416630"/>
            <a:ext cx="3345870" cy="321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1"/>
              </a:lnSpc>
            </a:pPr>
            <a:r>
              <a:rPr lang="en-US" b="true" sz="1762" spc="336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Parcerias Principais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470853" y="1416630"/>
            <a:ext cx="3344509" cy="321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1"/>
              </a:lnSpc>
            </a:pPr>
            <a:r>
              <a:rPr lang="en-US" b="true" sz="1762" spc="336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Proposta de Valor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067156" y="1416630"/>
            <a:ext cx="3340326" cy="321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1"/>
              </a:lnSpc>
            </a:pPr>
            <a:r>
              <a:rPr lang="en-US" b="true" sz="1762" spc="289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Atividades-chave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283337" y="1416630"/>
            <a:ext cx="3348438" cy="321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1"/>
              </a:lnSpc>
            </a:pPr>
            <a:r>
              <a:rPr lang="en-US" b="true" sz="1762" spc="336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Segmento de clientes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876336" y="1416630"/>
            <a:ext cx="3346041" cy="321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1"/>
              </a:lnSpc>
            </a:pPr>
            <a:r>
              <a:rPr lang="en-US" b="true" sz="1762" spc="174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R. Com clientes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1147" y="6581827"/>
            <a:ext cx="8469015" cy="321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1"/>
              </a:lnSpc>
            </a:pPr>
            <a:r>
              <a:rPr lang="en-US" b="true" sz="1762" spc="336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Estrutura de Custos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067156" y="3993839"/>
            <a:ext cx="3340326" cy="321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1"/>
              </a:lnSpc>
            </a:pPr>
            <a:r>
              <a:rPr lang="en-US" b="true" sz="1762" spc="289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recursos principais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198867" y="6581827"/>
            <a:ext cx="8432909" cy="321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1"/>
              </a:lnSpc>
            </a:pPr>
            <a:r>
              <a:rPr lang="en-US" b="true" sz="1762" spc="336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Fontes de receita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876336" y="3993839"/>
            <a:ext cx="3346041" cy="321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1"/>
              </a:lnSpc>
            </a:pPr>
            <a:r>
              <a:rPr lang="en-US" b="true" sz="1762" spc="289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Canais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60975" y="636224"/>
            <a:ext cx="11591629" cy="6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110"/>
              </a:lnSpc>
              <a:spcBef>
                <a:spcPct val="0"/>
              </a:spcBef>
            </a:pPr>
            <a:r>
              <a:rPr lang="en-US" sz="5009">
                <a:solidFill>
                  <a:srgbClr val="5B6066"/>
                </a:solidFill>
                <a:latin typeface="Lovelo"/>
                <a:ea typeface="Lovelo"/>
                <a:cs typeface="Lovelo"/>
                <a:sym typeface="Lovelo"/>
              </a:rPr>
              <a:t>MODELO DE NEGÓCIOS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58322" y="3335818"/>
            <a:ext cx="2951520" cy="1244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12449" indent="-256224" lvl="1">
              <a:lnSpc>
                <a:spcPts val="3322"/>
              </a:lnSpc>
              <a:buFont typeface="Arial"/>
              <a:buChar char="•"/>
            </a:pPr>
            <a:r>
              <a:rPr lang="en-US" sz="2373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Uber</a:t>
            </a:r>
          </a:p>
          <a:p>
            <a:pPr algn="ctr" marL="512449" indent="-256224" lvl="1">
              <a:lnSpc>
                <a:spcPts val="3322"/>
              </a:lnSpc>
              <a:buFont typeface="Arial"/>
              <a:buChar char="•"/>
            </a:pPr>
            <a:r>
              <a:rPr lang="en-US" sz="2373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99 pop</a:t>
            </a:r>
          </a:p>
          <a:p>
            <a:pPr algn="ctr" marL="512449" indent="-256224" lvl="1">
              <a:lnSpc>
                <a:spcPts val="3322"/>
              </a:lnSpc>
              <a:spcBef>
                <a:spcPct val="0"/>
              </a:spcBef>
              <a:buFont typeface="Arial"/>
              <a:buChar char="•"/>
            </a:pPr>
            <a:r>
              <a:rPr lang="en-US" sz="2373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Mercado Livre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489847" y="2367211"/>
            <a:ext cx="2645972" cy="1108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8"/>
              </a:lnSpc>
              <a:spcBef>
                <a:spcPct val="0"/>
              </a:spcBef>
            </a:pPr>
            <a:r>
              <a:rPr lang="en-US" sz="2092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Solicitação de serviço através do cadastro.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270095" y="4753270"/>
            <a:ext cx="3089523" cy="12768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97"/>
              </a:lnSpc>
            </a:pPr>
            <a:r>
              <a:rPr lang="en-US" sz="1855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Manuteção  do aplicativo </a:t>
            </a:r>
          </a:p>
          <a:p>
            <a:pPr algn="ctr">
              <a:lnSpc>
                <a:spcPts val="2597"/>
              </a:lnSpc>
            </a:pPr>
            <a:r>
              <a:rPr lang="en-US" sz="1855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para atualizações, correção</a:t>
            </a:r>
          </a:p>
          <a:p>
            <a:pPr algn="ctr">
              <a:lnSpc>
                <a:spcPts val="2597"/>
              </a:lnSpc>
            </a:pPr>
            <a:r>
              <a:rPr lang="en-US" sz="1855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de bugs e suporte para os</a:t>
            </a:r>
          </a:p>
          <a:p>
            <a:pPr algn="ctr">
              <a:lnSpc>
                <a:spcPts val="2597"/>
              </a:lnSpc>
              <a:spcBef>
                <a:spcPct val="0"/>
              </a:spcBef>
            </a:pPr>
            <a:r>
              <a:rPr lang="en-US" sz="1855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clientes.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697696" y="3345343"/>
            <a:ext cx="3064073" cy="9901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8"/>
              </a:lnSpc>
            </a:pPr>
            <a:r>
              <a:rPr lang="en-US" sz="1892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Auxilio na solução de pro-</a:t>
            </a:r>
          </a:p>
          <a:p>
            <a:pPr algn="ctr">
              <a:lnSpc>
                <a:spcPts val="2648"/>
              </a:lnSpc>
            </a:pPr>
            <a:r>
              <a:rPr lang="en-US" sz="1892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blemas no dia a dia; como-</a:t>
            </a:r>
          </a:p>
          <a:p>
            <a:pPr algn="ctr">
              <a:lnSpc>
                <a:spcPts val="2648"/>
              </a:lnSpc>
              <a:spcBef>
                <a:spcPct val="0"/>
              </a:spcBef>
            </a:pPr>
            <a:r>
              <a:rPr lang="en-US" sz="1892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didade, preço, praticidade</a:t>
            </a:r>
            <a:r>
              <a:rPr lang="en-US" b="true" sz="1892">
                <a:solidFill>
                  <a:srgbClr val="000000"/>
                </a:solidFill>
                <a:latin typeface="TT Fors Bold"/>
                <a:ea typeface="TT Fors Bold"/>
                <a:cs typeface="TT Fors Bold"/>
                <a:sym typeface="TT Fors Bold"/>
              </a:rPr>
              <a:t>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710530" y="3658762"/>
            <a:ext cx="2755850" cy="656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8"/>
              </a:lnSpc>
            </a:pPr>
            <a:r>
              <a:rPr lang="en-US" sz="1892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A partir de 18 anos para </a:t>
            </a:r>
          </a:p>
          <a:p>
            <a:pPr algn="ctr">
              <a:lnSpc>
                <a:spcPts val="2648"/>
              </a:lnSpc>
              <a:spcBef>
                <a:spcPct val="0"/>
              </a:spcBef>
            </a:pPr>
            <a:r>
              <a:rPr lang="en-US" sz="1892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todas as idades</a:t>
            </a:r>
            <a:r>
              <a:rPr lang="en-US" b="true" sz="1892">
                <a:solidFill>
                  <a:srgbClr val="000000"/>
                </a:solidFill>
                <a:latin typeface="TT Fors Bold"/>
                <a:ea typeface="TT Fors Bold"/>
                <a:cs typeface="TT Fors Bold"/>
                <a:sym typeface="TT Fors Bold"/>
              </a:rPr>
              <a:t>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503765" y="5105400"/>
            <a:ext cx="2091184" cy="323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8"/>
              </a:lnSpc>
              <a:spcBef>
                <a:spcPct val="0"/>
              </a:spcBef>
            </a:pPr>
            <a:r>
              <a:rPr lang="en-US" sz="1892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Plataforma  Digital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485682" y="7708187"/>
            <a:ext cx="3915825" cy="779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08"/>
              </a:lnSpc>
              <a:spcBef>
                <a:spcPct val="0"/>
              </a:spcBef>
            </a:pPr>
            <a:r>
              <a:rPr lang="en-US" sz="2292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Lucro com parceria  e 20% de taxa de serviço.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094558" y="7221078"/>
            <a:ext cx="7602193" cy="2274316"/>
            <a:chOff x="0" y="0"/>
            <a:chExt cx="10136257" cy="3032421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-38100"/>
              <a:ext cx="4048837" cy="2381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60"/>
                </a:lnSpc>
              </a:pPr>
              <a:r>
                <a:rPr lang="en-US" sz="2043">
                  <a:solidFill>
                    <a:srgbClr val="000000"/>
                  </a:solidFill>
                  <a:latin typeface="TT Fors"/>
                  <a:ea typeface="TT Fors"/>
                  <a:cs typeface="TT Fors"/>
                  <a:sym typeface="TT Fors"/>
                </a:rPr>
                <a:t>SAC: 2.000</a:t>
              </a:r>
            </a:p>
            <a:p>
              <a:pPr algn="ctr">
                <a:lnSpc>
                  <a:spcPts val="2860"/>
                </a:lnSpc>
              </a:pPr>
              <a:r>
                <a:rPr lang="en-US" sz="2043">
                  <a:solidFill>
                    <a:srgbClr val="000000"/>
                  </a:solidFill>
                  <a:latin typeface="TT Fors"/>
                  <a:ea typeface="TT Fors"/>
                  <a:cs typeface="TT Fors"/>
                  <a:sym typeface="TT Fors"/>
                </a:rPr>
                <a:t>Programador: 3.200</a:t>
              </a:r>
            </a:p>
            <a:p>
              <a:pPr algn="ctr">
                <a:lnSpc>
                  <a:spcPts val="2860"/>
                </a:lnSpc>
              </a:pPr>
              <a:r>
                <a:rPr lang="en-US" sz="2043">
                  <a:solidFill>
                    <a:srgbClr val="000000"/>
                  </a:solidFill>
                  <a:latin typeface="TT Fors"/>
                  <a:ea typeface="TT Fors"/>
                  <a:cs typeface="TT Fors"/>
                  <a:sym typeface="TT Fors"/>
                </a:rPr>
                <a:t>Marketing: 3.500</a:t>
              </a:r>
            </a:p>
            <a:p>
              <a:pPr algn="ctr">
                <a:lnSpc>
                  <a:spcPts val="2860"/>
                </a:lnSpc>
              </a:pPr>
              <a:r>
                <a:rPr lang="en-US" sz="2043">
                  <a:solidFill>
                    <a:srgbClr val="000000"/>
                  </a:solidFill>
                  <a:latin typeface="TT Fors"/>
                  <a:ea typeface="TT Fors"/>
                  <a:cs typeface="TT Fors"/>
                  <a:sym typeface="TT Fors"/>
                </a:rPr>
                <a:t>Designer: 2.600</a:t>
              </a:r>
            </a:p>
            <a:p>
              <a:pPr algn="ctr">
                <a:lnSpc>
                  <a:spcPts val="2860"/>
                </a:lnSpc>
                <a:spcBef>
                  <a:spcPct val="0"/>
                </a:spcBef>
              </a:pPr>
              <a:r>
                <a:rPr lang="en-US" sz="2043">
                  <a:solidFill>
                    <a:srgbClr val="000000"/>
                  </a:solidFill>
                  <a:latin typeface="TT Fors"/>
                  <a:ea typeface="TT Fors"/>
                  <a:cs typeface="TT Fors"/>
                  <a:sym typeface="TT Fors"/>
                </a:rPr>
                <a:t>Ciber Segurança: 5.500</a:t>
              </a:r>
              <a:r>
                <a:rPr lang="en-US" b="true" sz="2043">
                  <a:solidFill>
                    <a:srgbClr val="000000"/>
                  </a:solidFill>
                  <a:latin typeface="TT Fors Bold"/>
                  <a:ea typeface="TT Fors Bold"/>
                  <a:cs typeface="TT Fors Bold"/>
                  <a:sym typeface="TT Fors Bold"/>
                </a:rPr>
                <a:t> 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5934193" y="30477"/>
              <a:ext cx="4202064" cy="14166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60"/>
                </a:lnSpc>
              </a:pPr>
              <a:r>
                <a:rPr lang="en-US" sz="2043">
                  <a:solidFill>
                    <a:srgbClr val="000000"/>
                  </a:solidFill>
                  <a:latin typeface="TT Fors"/>
                  <a:ea typeface="TT Fors"/>
                  <a:cs typeface="TT Fors"/>
                  <a:sym typeface="TT Fors"/>
                </a:rPr>
                <a:t>Outros: 5.000</a:t>
              </a:r>
            </a:p>
            <a:p>
              <a:pPr algn="ctr">
                <a:lnSpc>
                  <a:spcPts val="2860"/>
                </a:lnSpc>
              </a:pPr>
              <a:r>
                <a:rPr lang="en-US" sz="2043">
                  <a:solidFill>
                    <a:srgbClr val="000000"/>
                  </a:solidFill>
                  <a:latin typeface="TT Fors"/>
                  <a:ea typeface="TT Fors"/>
                  <a:cs typeface="TT Fors"/>
                  <a:sym typeface="TT Fors"/>
                </a:rPr>
                <a:t>SEDE: 30.000</a:t>
              </a:r>
            </a:p>
            <a:p>
              <a:pPr algn="ctr">
                <a:lnSpc>
                  <a:spcPts val="2860"/>
                </a:lnSpc>
                <a:spcBef>
                  <a:spcPct val="0"/>
                </a:spcBef>
              </a:pPr>
              <a:r>
                <a:rPr lang="en-US" sz="2043">
                  <a:solidFill>
                    <a:srgbClr val="000000"/>
                  </a:solidFill>
                  <a:latin typeface="TT Fors"/>
                  <a:ea typeface="TT Fors"/>
                  <a:cs typeface="TT Fors"/>
                  <a:sym typeface="TT Fors"/>
                </a:rPr>
                <a:t>Gestão Financeira: 4.500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3167135" y="2580922"/>
              <a:ext cx="4355291" cy="4514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60"/>
                </a:lnSpc>
                <a:spcBef>
                  <a:spcPct val="0"/>
                </a:spcBef>
              </a:pPr>
              <a:r>
                <a:rPr lang="en-US" sz="2043">
                  <a:solidFill>
                    <a:srgbClr val="000000"/>
                  </a:solidFill>
                  <a:latin typeface="TT Fors"/>
                  <a:ea typeface="TT Fors"/>
                  <a:cs typeface="TT Fors"/>
                  <a:sym typeface="TT Fors"/>
                </a:rPr>
                <a:t>TOTAL EM MÉDIA: 60.000</a:t>
              </a: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1285792" y="2376736"/>
            <a:ext cx="2845296" cy="9901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8"/>
              </a:lnSpc>
            </a:pPr>
            <a:r>
              <a:rPr lang="en-US" sz="1892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Serviço de marketing</a:t>
            </a:r>
          </a:p>
          <a:p>
            <a:pPr algn="ctr">
              <a:lnSpc>
                <a:spcPts val="2648"/>
              </a:lnSpc>
            </a:pPr>
            <a:r>
              <a:rPr lang="en-US" sz="1892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através de propagandas,</a:t>
            </a:r>
          </a:p>
          <a:p>
            <a:pPr algn="ctr">
              <a:lnSpc>
                <a:spcPts val="2648"/>
              </a:lnSpc>
              <a:spcBef>
                <a:spcPct val="0"/>
              </a:spcBef>
            </a:pPr>
            <a:r>
              <a:rPr lang="en-US" sz="1892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e-mails.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291" r="0" b="-8329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34221" y="3820995"/>
            <a:ext cx="5016469" cy="6466005"/>
            <a:chOff x="0" y="0"/>
            <a:chExt cx="6089047" cy="78485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31750" y="31750"/>
              <a:ext cx="6025547" cy="7785011"/>
            </a:xfrm>
            <a:custGeom>
              <a:avLst/>
              <a:gdLst/>
              <a:ahLst/>
              <a:cxnLst/>
              <a:rect r="r" b="b" t="t" l="l"/>
              <a:pathLst>
                <a:path h="7785011" w="6025547">
                  <a:moveTo>
                    <a:pt x="5932837" y="7785011"/>
                  </a:moveTo>
                  <a:lnTo>
                    <a:pt x="92710" y="7785011"/>
                  </a:lnTo>
                  <a:cubicBezTo>
                    <a:pt x="41910" y="7785011"/>
                    <a:pt x="0" y="7743100"/>
                    <a:pt x="0" y="769230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5931567" y="0"/>
                  </a:lnTo>
                  <a:cubicBezTo>
                    <a:pt x="5982367" y="0"/>
                    <a:pt x="6024277" y="41910"/>
                    <a:pt x="6024277" y="92710"/>
                  </a:cubicBezTo>
                  <a:lnTo>
                    <a:pt x="6024277" y="7691031"/>
                  </a:lnTo>
                  <a:cubicBezTo>
                    <a:pt x="6025547" y="7743100"/>
                    <a:pt x="5983637" y="7785011"/>
                    <a:pt x="5932837" y="7785011"/>
                  </a:cubicBezTo>
                  <a:close/>
                </a:path>
              </a:pathLst>
            </a:custGeom>
            <a:solidFill>
              <a:srgbClr val="FCFFF4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089047" cy="7848511"/>
            </a:xfrm>
            <a:custGeom>
              <a:avLst/>
              <a:gdLst/>
              <a:ahLst/>
              <a:cxnLst/>
              <a:rect r="r" b="b" t="t" l="l"/>
              <a:pathLst>
                <a:path h="7848511" w="6089047">
                  <a:moveTo>
                    <a:pt x="5964587" y="59690"/>
                  </a:moveTo>
                  <a:cubicBezTo>
                    <a:pt x="6000147" y="59690"/>
                    <a:pt x="6029357" y="88900"/>
                    <a:pt x="6029357" y="124460"/>
                  </a:cubicBezTo>
                  <a:lnTo>
                    <a:pt x="6029357" y="7724051"/>
                  </a:lnTo>
                  <a:cubicBezTo>
                    <a:pt x="6029357" y="7759611"/>
                    <a:pt x="6000147" y="7788821"/>
                    <a:pt x="5964587" y="7788821"/>
                  </a:cubicBezTo>
                  <a:lnTo>
                    <a:pt x="124460" y="7788821"/>
                  </a:lnTo>
                  <a:cubicBezTo>
                    <a:pt x="88900" y="7788821"/>
                    <a:pt x="59690" y="7759611"/>
                    <a:pt x="59690" y="7724051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5964587" y="59690"/>
                  </a:lnTo>
                  <a:moveTo>
                    <a:pt x="596458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7724051"/>
                  </a:lnTo>
                  <a:cubicBezTo>
                    <a:pt x="0" y="7792631"/>
                    <a:pt x="55880" y="7848511"/>
                    <a:pt x="124460" y="7848511"/>
                  </a:cubicBezTo>
                  <a:lnTo>
                    <a:pt x="5964587" y="7848511"/>
                  </a:lnTo>
                  <a:cubicBezTo>
                    <a:pt x="6033167" y="7848511"/>
                    <a:pt x="6089047" y="7792631"/>
                    <a:pt x="6089047" y="7724051"/>
                  </a:cubicBezTo>
                  <a:lnTo>
                    <a:pt x="6089047" y="124460"/>
                  </a:lnTo>
                  <a:cubicBezTo>
                    <a:pt x="6089047" y="55880"/>
                    <a:pt x="6033167" y="0"/>
                    <a:pt x="5964587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564929" y="3820995"/>
            <a:ext cx="5016469" cy="6466005"/>
            <a:chOff x="0" y="0"/>
            <a:chExt cx="6089047" cy="784851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31750" y="31750"/>
              <a:ext cx="6025547" cy="7785011"/>
            </a:xfrm>
            <a:custGeom>
              <a:avLst/>
              <a:gdLst/>
              <a:ahLst/>
              <a:cxnLst/>
              <a:rect r="r" b="b" t="t" l="l"/>
              <a:pathLst>
                <a:path h="7785011" w="6025547">
                  <a:moveTo>
                    <a:pt x="5932837" y="7785011"/>
                  </a:moveTo>
                  <a:lnTo>
                    <a:pt x="92710" y="7785011"/>
                  </a:lnTo>
                  <a:cubicBezTo>
                    <a:pt x="41910" y="7785011"/>
                    <a:pt x="0" y="7743100"/>
                    <a:pt x="0" y="769230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5931567" y="0"/>
                  </a:lnTo>
                  <a:cubicBezTo>
                    <a:pt x="5982367" y="0"/>
                    <a:pt x="6024277" y="41910"/>
                    <a:pt x="6024277" y="92710"/>
                  </a:cubicBezTo>
                  <a:lnTo>
                    <a:pt x="6024277" y="7691031"/>
                  </a:lnTo>
                  <a:cubicBezTo>
                    <a:pt x="6025547" y="7743100"/>
                    <a:pt x="5983637" y="7785011"/>
                    <a:pt x="5932837" y="7785011"/>
                  </a:cubicBezTo>
                  <a:close/>
                </a:path>
              </a:pathLst>
            </a:custGeom>
            <a:solidFill>
              <a:srgbClr val="FCFFF4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089047" cy="7848511"/>
            </a:xfrm>
            <a:custGeom>
              <a:avLst/>
              <a:gdLst/>
              <a:ahLst/>
              <a:cxnLst/>
              <a:rect r="r" b="b" t="t" l="l"/>
              <a:pathLst>
                <a:path h="7848511" w="6089047">
                  <a:moveTo>
                    <a:pt x="5964587" y="59690"/>
                  </a:moveTo>
                  <a:cubicBezTo>
                    <a:pt x="6000147" y="59690"/>
                    <a:pt x="6029357" y="88900"/>
                    <a:pt x="6029357" y="124460"/>
                  </a:cubicBezTo>
                  <a:lnTo>
                    <a:pt x="6029357" y="7724051"/>
                  </a:lnTo>
                  <a:cubicBezTo>
                    <a:pt x="6029357" y="7759611"/>
                    <a:pt x="6000147" y="7788821"/>
                    <a:pt x="5964587" y="7788821"/>
                  </a:cubicBezTo>
                  <a:lnTo>
                    <a:pt x="124460" y="7788821"/>
                  </a:lnTo>
                  <a:cubicBezTo>
                    <a:pt x="88900" y="7788821"/>
                    <a:pt x="59690" y="7759611"/>
                    <a:pt x="59690" y="7724051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5964587" y="59690"/>
                  </a:lnTo>
                  <a:moveTo>
                    <a:pt x="596458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7724051"/>
                  </a:lnTo>
                  <a:cubicBezTo>
                    <a:pt x="0" y="7792631"/>
                    <a:pt x="55880" y="7848511"/>
                    <a:pt x="124460" y="7848511"/>
                  </a:cubicBezTo>
                  <a:lnTo>
                    <a:pt x="5964587" y="7848511"/>
                  </a:lnTo>
                  <a:cubicBezTo>
                    <a:pt x="6033167" y="7848511"/>
                    <a:pt x="6089047" y="7792631"/>
                    <a:pt x="6089047" y="7724051"/>
                  </a:cubicBezTo>
                  <a:lnTo>
                    <a:pt x="6089047" y="124460"/>
                  </a:lnTo>
                  <a:cubicBezTo>
                    <a:pt x="6089047" y="55880"/>
                    <a:pt x="6033167" y="0"/>
                    <a:pt x="5964587" y="0"/>
                  </a:cubicBezTo>
                  <a:close/>
                </a:path>
              </a:pathLst>
            </a:custGeom>
            <a:solidFill>
              <a:srgbClr val="73C2A6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1895636" y="3820995"/>
            <a:ext cx="5016469" cy="6466005"/>
            <a:chOff x="0" y="0"/>
            <a:chExt cx="6089047" cy="784851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31750" y="31750"/>
              <a:ext cx="6025547" cy="7785011"/>
            </a:xfrm>
            <a:custGeom>
              <a:avLst/>
              <a:gdLst/>
              <a:ahLst/>
              <a:cxnLst/>
              <a:rect r="r" b="b" t="t" l="l"/>
              <a:pathLst>
                <a:path h="7785011" w="6025547">
                  <a:moveTo>
                    <a:pt x="5932837" y="7785011"/>
                  </a:moveTo>
                  <a:lnTo>
                    <a:pt x="92710" y="7785011"/>
                  </a:lnTo>
                  <a:cubicBezTo>
                    <a:pt x="41910" y="7785011"/>
                    <a:pt x="0" y="7743100"/>
                    <a:pt x="0" y="769230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5931567" y="0"/>
                  </a:lnTo>
                  <a:cubicBezTo>
                    <a:pt x="5982367" y="0"/>
                    <a:pt x="6024277" y="41910"/>
                    <a:pt x="6024277" y="92710"/>
                  </a:cubicBezTo>
                  <a:lnTo>
                    <a:pt x="6024277" y="7691031"/>
                  </a:lnTo>
                  <a:cubicBezTo>
                    <a:pt x="6025547" y="7743100"/>
                    <a:pt x="5983637" y="7785011"/>
                    <a:pt x="5932837" y="7785011"/>
                  </a:cubicBezTo>
                  <a:close/>
                </a:path>
              </a:pathLst>
            </a:custGeom>
            <a:solidFill>
              <a:srgbClr val="FCFFF4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089047" cy="7848511"/>
            </a:xfrm>
            <a:custGeom>
              <a:avLst/>
              <a:gdLst/>
              <a:ahLst/>
              <a:cxnLst/>
              <a:rect r="r" b="b" t="t" l="l"/>
              <a:pathLst>
                <a:path h="7848511" w="6089047">
                  <a:moveTo>
                    <a:pt x="5964587" y="59690"/>
                  </a:moveTo>
                  <a:cubicBezTo>
                    <a:pt x="6000147" y="59690"/>
                    <a:pt x="6029357" y="88900"/>
                    <a:pt x="6029357" y="124460"/>
                  </a:cubicBezTo>
                  <a:lnTo>
                    <a:pt x="6029357" y="7724051"/>
                  </a:lnTo>
                  <a:cubicBezTo>
                    <a:pt x="6029357" y="7759611"/>
                    <a:pt x="6000147" y="7788821"/>
                    <a:pt x="5964587" y="7788821"/>
                  </a:cubicBezTo>
                  <a:lnTo>
                    <a:pt x="124460" y="7788821"/>
                  </a:lnTo>
                  <a:cubicBezTo>
                    <a:pt x="88900" y="7788821"/>
                    <a:pt x="59690" y="7759611"/>
                    <a:pt x="59690" y="7724051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5964587" y="59690"/>
                  </a:lnTo>
                  <a:moveTo>
                    <a:pt x="596458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7724051"/>
                  </a:lnTo>
                  <a:cubicBezTo>
                    <a:pt x="0" y="7792631"/>
                    <a:pt x="55880" y="7848511"/>
                    <a:pt x="124460" y="7848511"/>
                  </a:cubicBezTo>
                  <a:lnTo>
                    <a:pt x="5964587" y="7848511"/>
                  </a:lnTo>
                  <a:cubicBezTo>
                    <a:pt x="6033167" y="7848511"/>
                    <a:pt x="6089047" y="7792631"/>
                    <a:pt x="6089047" y="7724051"/>
                  </a:cubicBezTo>
                  <a:lnTo>
                    <a:pt x="6089047" y="124460"/>
                  </a:lnTo>
                  <a:cubicBezTo>
                    <a:pt x="6089047" y="55880"/>
                    <a:pt x="6033167" y="0"/>
                    <a:pt x="5964587" y="0"/>
                  </a:cubicBezTo>
                  <a:close/>
                </a:path>
              </a:pathLst>
            </a:custGeom>
            <a:solidFill>
              <a:srgbClr val="899DD0"/>
            </a:solidFill>
          </p:spPr>
        </p:sp>
      </p:grpSp>
      <p:sp>
        <p:nvSpPr>
          <p:cNvPr name="Freeform 12" id="12"/>
          <p:cNvSpPr/>
          <p:nvPr/>
        </p:nvSpPr>
        <p:spPr>
          <a:xfrm flipH="false" flipV="false" rot="-15335">
            <a:off x="1948241" y="3231213"/>
            <a:ext cx="1179564" cy="1179564"/>
          </a:xfrm>
          <a:custGeom>
            <a:avLst/>
            <a:gdLst/>
            <a:ahLst/>
            <a:cxnLst/>
            <a:rect r="r" b="b" t="t" l="l"/>
            <a:pathLst>
              <a:path h="1179564" w="1179564">
                <a:moveTo>
                  <a:pt x="0" y="0"/>
                </a:moveTo>
                <a:lnTo>
                  <a:pt x="1179564" y="0"/>
                </a:lnTo>
                <a:lnTo>
                  <a:pt x="1179564" y="1179564"/>
                </a:lnTo>
                <a:lnTo>
                  <a:pt x="0" y="11795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15335">
            <a:off x="7231553" y="3231213"/>
            <a:ext cx="1179564" cy="1179564"/>
          </a:xfrm>
          <a:custGeom>
            <a:avLst/>
            <a:gdLst/>
            <a:ahLst/>
            <a:cxnLst/>
            <a:rect r="r" b="b" t="t" l="l"/>
            <a:pathLst>
              <a:path h="1179564" w="1179564">
                <a:moveTo>
                  <a:pt x="0" y="0"/>
                </a:moveTo>
                <a:lnTo>
                  <a:pt x="1179564" y="0"/>
                </a:lnTo>
                <a:lnTo>
                  <a:pt x="1179564" y="1179564"/>
                </a:lnTo>
                <a:lnTo>
                  <a:pt x="0" y="117956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15335">
            <a:off x="12521742" y="3231213"/>
            <a:ext cx="1179564" cy="1179564"/>
          </a:xfrm>
          <a:custGeom>
            <a:avLst/>
            <a:gdLst/>
            <a:ahLst/>
            <a:cxnLst/>
            <a:rect r="r" b="b" t="t" l="l"/>
            <a:pathLst>
              <a:path h="1179564" w="1179564">
                <a:moveTo>
                  <a:pt x="0" y="0"/>
                </a:moveTo>
                <a:lnTo>
                  <a:pt x="1179564" y="0"/>
                </a:lnTo>
                <a:lnTo>
                  <a:pt x="1179564" y="1179564"/>
                </a:lnTo>
                <a:lnTo>
                  <a:pt x="0" y="117956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023585" y="3306557"/>
            <a:ext cx="1028876" cy="1028876"/>
          </a:xfrm>
          <a:custGeom>
            <a:avLst/>
            <a:gdLst/>
            <a:ahLst/>
            <a:cxnLst/>
            <a:rect r="r" b="b" t="t" l="l"/>
            <a:pathLst>
              <a:path h="1028876" w="1028876">
                <a:moveTo>
                  <a:pt x="0" y="0"/>
                </a:moveTo>
                <a:lnTo>
                  <a:pt x="1028876" y="0"/>
                </a:lnTo>
                <a:lnTo>
                  <a:pt x="1028876" y="1028876"/>
                </a:lnTo>
                <a:lnTo>
                  <a:pt x="0" y="102887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7328390" y="3353145"/>
            <a:ext cx="985890" cy="935699"/>
          </a:xfrm>
          <a:custGeom>
            <a:avLst/>
            <a:gdLst/>
            <a:ahLst/>
            <a:cxnLst/>
            <a:rect r="r" b="b" t="t" l="l"/>
            <a:pathLst>
              <a:path h="935699" w="985890">
                <a:moveTo>
                  <a:pt x="0" y="0"/>
                </a:moveTo>
                <a:lnTo>
                  <a:pt x="985890" y="0"/>
                </a:lnTo>
                <a:lnTo>
                  <a:pt x="985890" y="935700"/>
                </a:lnTo>
                <a:lnTo>
                  <a:pt x="0" y="9357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2674077" y="3412358"/>
            <a:ext cx="874893" cy="876486"/>
          </a:xfrm>
          <a:custGeom>
            <a:avLst/>
            <a:gdLst/>
            <a:ahLst/>
            <a:cxnLst/>
            <a:rect r="r" b="b" t="t" l="l"/>
            <a:pathLst>
              <a:path h="876486" w="874893">
                <a:moveTo>
                  <a:pt x="0" y="0"/>
                </a:moveTo>
                <a:lnTo>
                  <a:pt x="874893" y="0"/>
                </a:lnTo>
                <a:lnTo>
                  <a:pt x="874893" y="876487"/>
                </a:lnTo>
                <a:lnTo>
                  <a:pt x="0" y="876487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382082" y="1088145"/>
            <a:ext cx="15523837" cy="1295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00"/>
              </a:lnSpc>
            </a:pPr>
            <a:r>
              <a:rPr lang="en-US" b="true" sz="7500" spc="75">
                <a:solidFill>
                  <a:srgbClr val="6B6B6B"/>
                </a:solidFill>
                <a:latin typeface="Alegreya Bold"/>
                <a:ea typeface="Alegreya Bold"/>
                <a:cs typeface="Alegreya Bold"/>
                <a:sym typeface="Alegreya Bold"/>
              </a:rPr>
              <a:t>3 Pilares da Sustentabilidade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945616" y="4819974"/>
            <a:ext cx="2612100" cy="580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 spc="34" b="true">
                <a:solidFill>
                  <a:srgbClr val="E86A8A"/>
                </a:solidFill>
                <a:latin typeface="Alegreya Bold"/>
                <a:ea typeface="Alegreya Bold"/>
                <a:cs typeface="Alegreya Bold"/>
                <a:sym typeface="Alegreya Bold"/>
              </a:rPr>
              <a:t>Social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234916" y="4819974"/>
            <a:ext cx="2612100" cy="580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 spc="34" b="true">
                <a:solidFill>
                  <a:srgbClr val="73C2A6"/>
                </a:solidFill>
                <a:latin typeface="Alegreya Bold"/>
                <a:ea typeface="Alegreya Bold"/>
                <a:cs typeface="Alegreya Bold"/>
                <a:sym typeface="Alegreya Bold"/>
              </a:rPr>
              <a:t>Econômico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525105" y="4819974"/>
            <a:ext cx="2612100" cy="580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 spc="34" b="true">
                <a:solidFill>
                  <a:srgbClr val="899DD0"/>
                </a:solidFill>
                <a:latin typeface="Alegreya Bold"/>
                <a:ea typeface="Alegreya Bold"/>
                <a:cs typeface="Alegreya Bold"/>
                <a:sym typeface="Alegreya Bold"/>
              </a:rPr>
              <a:t>Ecologica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793657" y="5838501"/>
            <a:ext cx="4559012" cy="2809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8083" indent="-314042" lvl="1">
              <a:lnSpc>
                <a:spcPts val="3752"/>
              </a:lnSpc>
              <a:buFont typeface="Arial"/>
              <a:buChar char="•"/>
            </a:pPr>
            <a:r>
              <a:rPr lang="en-US" sz="2909" spc="29">
                <a:solidFill>
                  <a:srgbClr val="BBBBBB"/>
                </a:solidFill>
                <a:latin typeface="Inter"/>
                <a:ea typeface="Inter"/>
                <a:cs typeface="Inter"/>
                <a:sym typeface="Inter"/>
              </a:rPr>
              <a:t>Home office</a:t>
            </a:r>
          </a:p>
          <a:p>
            <a:pPr algn="l" marL="628083" indent="-314042" lvl="1">
              <a:lnSpc>
                <a:spcPts val="3752"/>
              </a:lnSpc>
              <a:buFont typeface="Arial"/>
              <a:buChar char="•"/>
            </a:pPr>
            <a:r>
              <a:rPr lang="en-US" sz="2909" spc="29">
                <a:solidFill>
                  <a:srgbClr val="BBBBBB"/>
                </a:solidFill>
                <a:latin typeface="Inter"/>
                <a:ea typeface="Inter"/>
                <a:cs typeface="Inter"/>
                <a:sym typeface="Inter"/>
              </a:rPr>
              <a:t>Redução de custos</a:t>
            </a:r>
          </a:p>
          <a:p>
            <a:pPr algn="l" marL="628083" indent="-314042" lvl="1">
              <a:lnSpc>
                <a:spcPts val="3752"/>
              </a:lnSpc>
              <a:buFont typeface="Arial"/>
              <a:buChar char="•"/>
            </a:pPr>
            <a:r>
              <a:rPr lang="en-US" sz="2909" spc="29">
                <a:solidFill>
                  <a:srgbClr val="BBBBBB"/>
                </a:solidFill>
                <a:latin typeface="Inter"/>
                <a:ea typeface="Inter"/>
                <a:cs typeface="Inter"/>
                <a:sym typeface="Inter"/>
              </a:rPr>
              <a:t>SAC remoto</a:t>
            </a:r>
          </a:p>
          <a:p>
            <a:pPr algn="l" marL="628083" indent="-314042" lvl="1">
              <a:lnSpc>
                <a:spcPts val="3752"/>
              </a:lnSpc>
              <a:buFont typeface="Arial"/>
              <a:buChar char="•"/>
            </a:pPr>
            <a:r>
              <a:rPr lang="en-US" sz="2909" spc="29">
                <a:solidFill>
                  <a:srgbClr val="BBBBBB"/>
                </a:solidFill>
                <a:latin typeface="Inter"/>
                <a:ea typeface="Inter"/>
                <a:cs typeface="Inter"/>
                <a:sym typeface="Inter"/>
              </a:rPr>
              <a:t>Empreendedorismo</a:t>
            </a:r>
          </a:p>
          <a:p>
            <a:pPr algn="l" marL="628083" indent="-314042" lvl="1">
              <a:lnSpc>
                <a:spcPts val="3752"/>
              </a:lnSpc>
              <a:buFont typeface="Arial"/>
              <a:buChar char="•"/>
            </a:pPr>
            <a:r>
              <a:rPr lang="en-US" sz="2909" spc="29">
                <a:solidFill>
                  <a:srgbClr val="BBBBBB"/>
                </a:solidFill>
                <a:latin typeface="Inter"/>
                <a:ea typeface="Inter"/>
                <a:cs typeface="Inter"/>
                <a:sym typeface="Inter"/>
              </a:rPr>
              <a:t>Acessibilidade</a:t>
            </a:r>
          </a:p>
          <a:p>
            <a:pPr algn="l">
              <a:lnSpc>
                <a:spcPts val="3752"/>
              </a:lnSpc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1382082" y="5839596"/>
            <a:ext cx="4387504" cy="30390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0159" indent="-255080" lvl="1">
              <a:lnSpc>
                <a:spcPts val="3048"/>
              </a:lnSpc>
              <a:buFont typeface="Arial"/>
              <a:buChar char="•"/>
            </a:pPr>
            <a:r>
              <a:rPr lang="en-US" sz="2362" spc="23">
                <a:solidFill>
                  <a:srgbClr val="BBBBBB"/>
                </a:solidFill>
                <a:latin typeface="Inter"/>
                <a:ea typeface="Inter"/>
                <a:cs typeface="Inter"/>
                <a:sym typeface="Inter"/>
              </a:rPr>
              <a:t> Empregabilidade</a:t>
            </a:r>
          </a:p>
          <a:p>
            <a:pPr algn="l" marL="510159" indent="-255080" lvl="1">
              <a:lnSpc>
                <a:spcPts val="3048"/>
              </a:lnSpc>
              <a:buFont typeface="Arial"/>
              <a:buChar char="•"/>
            </a:pPr>
            <a:r>
              <a:rPr lang="en-US" sz="2362" spc="23">
                <a:solidFill>
                  <a:srgbClr val="BBBBBB"/>
                </a:solidFill>
                <a:latin typeface="Inter"/>
                <a:ea typeface="Inter"/>
                <a:cs typeface="Inter"/>
                <a:sym typeface="Inter"/>
              </a:rPr>
              <a:t> Inclusão social</a:t>
            </a:r>
          </a:p>
          <a:p>
            <a:pPr algn="l" marL="510159" indent="-255080" lvl="1">
              <a:lnSpc>
                <a:spcPts val="3048"/>
              </a:lnSpc>
              <a:buFont typeface="Arial"/>
              <a:buChar char="•"/>
            </a:pPr>
            <a:r>
              <a:rPr lang="en-US" sz="2362" spc="23">
                <a:solidFill>
                  <a:srgbClr val="BBBBBB"/>
                </a:solidFill>
                <a:latin typeface="Inter"/>
                <a:ea typeface="Inter"/>
                <a:cs typeface="Inter"/>
                <a:sym typeface="Inter"/>
              </a:rPr>
              <a:t> Capacitação profissional</a:t>
            </a:r>
          </a:p>
          <a:p>
            <a:pPr algn="l" marL="510159" indent="-255080" lvl="1">
              <a:lnSpc>
                <a:spcPts val="3048"/>
              </a:lnSpc>
              <a:buFont typeface="Arial"/>
              <a:buChar char="•"/>
            </a:pPr>
            <a:r>
              <a:rPr lang="en-US" sz="2362" spc="23">
                <a:solidFill>
                  <a:srgbClr val="BBBBBB"/>
                </a:solidFill>
                <a:latin typeface="Inter"/>
                <a:ea typeface="Inter"/>
                <a:cs typeface="Inter"/>
                <a:sym typeface="Inter"/>
              </a:rPr>
              <a:t> Parcerias educacionais</a:t>
            </a:r>
          </a:p>
          <a:p>
            <a:pPr algn="l" marL="510159" indent="-255080" lvl="1">
              <a:lnSpc>
                <a:spcPts val="3048"/>
              </a:lnSpc>
              <a:buFont typeface="Arial"/>
              <a:buChar char="•"/>
            </a:pPr>
            <a:r>
              <a:rPr lang="en-US" sz="2362" spc="23">
                <a:solidFill>
                  <a:srgbClr val="BBBBBB"/>
                </a:solidFill>
                <a:latin typeface="Inter"/>
                <a:ea typeface="Inter"/>
                <a:cs typeface="Inter"/>
                <a:sym typeface="Inter"/>
              </a:rPr>
              <a:t> Segurança</a:t>
            </a:r>
          </a:p>
          <a:p>
            <a:pPr algn="l" marL="510159" indent="-255080" lvl="1">
              <a:lnSpc>
                <a:spcPts val="3048"/>
              </a:lnSpc>
              <a:buFont typeface="Arial"/>
              <a:buChar char="•"/>
            </a:pPr>
            <a:r>
              <a:rPr lang="en-US" sz="2362" spc="23">
                <a:solidFill>
                  <a:srgbClr val="BBBBBB"/>
                </a:solidFill>
                <a:latin typeface="Inter"/>
                <a:ea typeface="Inter"/>
                <a:cs typeface="Inter"/>
                <a:sym typeface="Inter"/>
              </a:rPr>
              <a:t> Suporte ao usuário</a:t>
            </a:r>
          </a:p>
          <a:p>
            <a:pPr algn="l" marL="510159" indent="-255080" lvl="1">
              <a:lnSpc>
                <a:spcPts val="3048"/>
              </a:lnSpc>
              <a:buFont typeface="Arial"/>
              <a:buChar char="•"/>
            </a:pPr>
            <a:r>
              <a:rPr lang="en-US" sz="2362" spc="23">
                <a:solidFill>
                  <a:srgbClr val="BBBBBB"/>
                </a:solidFill>
                <a:latin typeface="Inter"/>
                <a:ea typeface="Inter"/>
                <a:cs typeface="Inter"/>
                <a:sym typeface="Inter"/>
              </a:rPr>
              <a:t> Valorização profissional</a:t>
            </a:r>
          </a:p>
          <a:p>
            <a:pPr algn="l" marL="510159" indent="-255080" lvl="1">
              <a:lnSpc>
                <a:spcPts val="3048"/>
              </a:lnSpc>
              <a:buFont typeface="Arial"/>
              <a:buChar char="•"/>
            </a:pPr>
            <a:r>
              <a:rPr lang="en-US" sz="2362" spc="23">
                <a:solidFill>
                  <a:srgbClr val="BBBBBB"/>
                </a:solidFill>
                <a:latin typeface="Inter"/>
                <a:ea typeface="Inter"/>
                <a:cs typeface="Inter"/>
                <a:sym typeface="Inter"/>
              </a:rPr>
              <a:t> Desenvolvimento social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124322" y="5848026"/>
            <a:ext cx="4159712" cy="3410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73072" indent="-286536" lvl="1">
              <a:lnSpc>
                <a:spcPts val="3424"/>
              </a:lnSpc>
              <a:buFont typeface="Arial"/>
              <a:buChar char="•"/>
            </a:pPr>
            <a:r>
              <a:rPr lang="en-US" sz="2654" spc="26">
                <a:solidFill>
                  <a:srgbClr val="BBBBBB"/>
                </a:solidFill>
                <a:latin typeface="Inter"/>
                <a:ea typeface="Inter"/>
                <a:cs typeface="Inter"/>
                <a:sym typeface="Inter"/>
              </a:rPr>
              <a:t>Meio ambiente</a:t>
            </a:r>
          </a:p>
          <a:p>
            <a:pPr algn="l" marL="573072" indent="-286536" lvl="1">
              <a:lnSpc>
                <a:spcPts val="3424"/>
              </a:lnSpc>
              <a:buFont typeface="Arial"/>
              <a:buChar char="•"/>
            </a:pPr>
            <a:r>
              <a:rPr lang="en-US" sz="2654" spc="26">
                <a:solidFill>
                  <a:srgbClr val="BBBBBB"/>
                </a:solidFill>
                <a:latin typeface="Inter"/>
                <a:ea typeface="Inter"/>
                <a:cs typeface="Inter"/>
                <a:sym typeface="Inter"/>
              </a:rPr>
              <a:t> Descarte consciente</a:t>
            </a:r>
          </a:p>
          <a:p>
            <a:pPr algn="l" marL="573072" indent="-286536" lvl="1">
              <a:lnSpc>
                <a:spcPts val="3424"/>
              </a:lnSpc>
              <a:buFont typeface="Arial"/>
              <a:buChar char="•"/>
            </a:pPr>
            <a:r>
              <a:rPr lang="en-US" sz="2654" spc="26">
                <a:solidFill>
                  <a:srgbClr val="BBBBBB"/>
                </a:solidFill>
                <a:latin typeface="Inter"/>
                <a:ea typeface="Inter"/>
                <a:cs typeface="Inter"/>
                <a:sym typeface="Inter"/>
              </a:rPr>
              <a:t> Reciclagem</a:t>
            </a:r>
          </a:p>
          <a:p>
            <a:pPr algn="l" marL="573072" indent="-286536" lvl="1">
              <a:lnSpc>
                <a:spcPts val="3424"/>
              </a:lnSpc>
              <a:buFont typeface="Arial"/>
              <a:buChar char="•"/>
            </a:pPr>
            <a:r>
              <a:rPr lang="en-US" sz="2654" spc="26">
                <a:solidFill>
                  <a:srgbClr val="BBBBBB"/>
                </a:solidFill>
                <a:latin typeface="Inter"/>
                <a:ea typeface="Inter"/>
                <a:cs typeface="Inter"/>
                <a:sym typeface="Inter"/>
              </a:rPr>
              <a:t> Preservação</a:t>
            </a:r>
          </a:p>
          <a:p>
            <a:pPr algn="l" marL="573072" indent="-286536" lvl="1">
              <a:lnSpc>
                <a:spcPts val="3424"/>
              </a:lnSpc>
              <a:buFont typeface="Arial"/>
              <a:buChar char="•"/>
            </a:pPr>
            <a:r>
              <a:rPr lang="en-US" sz="2654" spc="26">
                <a:solidFill>
                  <a:srgbClr val="BBBBBB"/>
                </a:solidFill>
                <a:latin typeface="Inter"/>
                <a:ea typeface="Inter"/>
                <a:cs typeface="Inter"/>
                <a:sym typeface="Inter"/>
              </a:rPr>
              <a:t> Sustentabilidade</a:t>
            </a:r>
          </a:p>
          <a:p>
            <a:pPr algn="l" marL="573072" indent="-286536" lvl="1">
              <a:lnSpc>
                <a:spcPts val="3424"/>
              </a:lnSpc>
              <a:buFont typeface="Arial"/>
              <a:buChar char="•"/>
            </a:pPr>
            <a:r>
              <a:rPr lang="en-US" sz="2654" spc="26">
                <a:solidFill>
                  <a:srgbClr val="BBBBBB"/>
                </a:solidFill>
                <a:latin typeface="Inter"/>
                <a:ea typeface="Inter"/>
                <a:cs typeface="Inter"/>
                <a:sym typeface="Inter"/>
              </a:rPr>
              <a:t> Instrução ecológica</a:t>
            </a:r>
          </a:p>
          <a:p>
            <a:pPr algn="l" marL="573072" indent="-286536" lvl="1">
              <a:lnSpc>
                <a:spcPts val="3424"/>
              </a:lnSpc>
              <a:buFont typeface="Arial"/>
              <a:buChar char="•"/>
            </a:pPr>
            <a:r>
              <a:rPr lang="en-US" sz="2654" spc="26">
                <a:solidFill>
                  <a:srgbClr val="BBBBBB"/>
                </a:solidFill>
                <a:latin typeface="Inter"/>
                <a:ea typeface="Inter"/>
                <a:cs typeface="Inter"/>
                <a:sym typeface="Inter"/>
              </a:rPr>
              <a:t> Redução de resíduos</a:t>
            </a:r>
          </a:p>
          <a:p>
            <a:pPr algn="l">
              <a:lnSpc>
                <a:spcPts val="3424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DAGfuxOfKxY</dc:identifier>
  <dcterms:modified xsi:type="dcterms:W3CDTF">2011-08-01T06:04:30Z</dcterms:modified>
  <cp:revision>1</cp:revision>
  <dc:title>Porposta comercial empresa moderno cinza verde apresentação</dc:title>
</cp:coreProperties>
</file>

<file path=docProps/thumbnail.jpeg>
</file>